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5" r:id="rId30"/>
    <p:sldId id="284" r:id="rId31"/>
    <p:sldId id="285" r:id="rId32"/>
    <p:sldId id="286" r:id="rId33"/>
    <p:sldId id="287" r:id="rId34"/>
    <p:sldId id="288" r:id="rId35"/>
    <p:sldId id="289" r:id="rId36"/>
    <p:sldId id="290" r:id="rId37"/>
    <p:sldId id="291" r:id="rId38"/>
    <p:sldId id="292" r:id="rId39"/>
    <p:sldId id="293" r:id="rId40"/>
    <p:sldId id="294"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9422" autoAdjust="0"/>
  </p:normalViewPr>
  <p:slideViewPr>
    <p:cSldViewPr snapToGrid="0" showGuides="1">
      <p:cViewPr varScale="1">
        <p:scale>
          <a:sx n="35" d="100"/>
          <a:sy n="35" d="100"/>
        </p:scale>
        <p:origin x="1842" y="78"/>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1143000" y="685800"/>
            <a:ext cx="4572000" cy="3429000"/>
          </a:xfrm>
          <a:prstGeom prst="rect">
            <a:avLst/>
          </a:prstGeom>
        </p:spPr>
        <p:txBody>
          <a:bodyPr/>
          <a:lstStyle/>
          <a:p>
            <a:endParaRPr/>
          </a:p>
        </p:txBody>
      </p:sp>
      <p:sp>
        <p:nvSpPr>
          <p:cNvPr id="409" name="Shape 4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（1）整形的意义是什么？将不规整的信号整理成标准信号，使得信号的特征更为明显，或更加便于使用（上升沿或下降沿触发）</a:t>
            </a:r>
          </a:p>
          <a:p>
            <a:r>
              <a:t>（2）电压频率转换的意义是什么？电压信号容易被干扰，频率信号便于远距离传输</a:t>
            </a:r>
          </a:p>
          <a:p>
            <a:r>
              <a:t>（3）电压电流转换的意义是什么？电流不受导线电阻影响，串联干扰难度大，并联干扰难度小，缺点驱动能力要求高</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noRot="1" noChangeAspect="1"/>
          </p:cNvSpPr>
          <p:nvPr>
            <p:ph type="sldImg"/>
          </p:nvPr>
        </p:nvSpPr>
        <p:spPr>
          <a:prstGeom prst="rect">
            <a:avLst/>
          </a:prstGeom>
        </p:spPr>
        <p:txBody>
          <a:bodyPr/>
          <a:lstStyle/>
          <a:p>
            <a:endParaRPr/>
          </a:p>
        </p:txBody>
      </p:sp>
      <p:sp>
        <p:nvSpPr>
          <p:cNvPr id="622" name="Shape 622"/>
          <p:cNvSpPr>
            <a:spLocks noGrp="1"/>
          </p:cNvSpPr>
          <p:nvPr>
            <p:ph type="body" sz="quarter" idx="1"/>
          </p:nvPr>
        </p:nvSpPr>
        <p:spPr>
          <a:prstGeom prst="rect">
            <a:avLst/>
          </a:prstGeom>
        </p:spPr>
        <p:txBody>
          <a:bodyPr/>
          <a:lstStyle/>
          <a:p>
            <a:r>
              <a:t>（2）电压频率转换的意义是什么？电压信号容易被干扰，频率信号便于远距离传输ad650, voltage-to frequncy</a:t>
            </a:r>
          </a:p>
          <a:p>
            <a:r>
              <a:t>（3）电压电流转换的意义是什么？电流不受导线电阻影响，串联干扰难度大，并联干扰难度小，缺点驱动能力要求高</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r>
              <a:t>巴特沃茨具有较平坦的通带</a:t>
            </a:r>
          </a:p>
          <a:p>
            <a:r>
              <a:t>切比雪夫具有较陡峭的过渡带，实现快速</a:t>
            </a:r>
          </a:p>
          <a:p>
            <a:r>
              <a:t>贝塞尔通带等纹波，阻带下降慢。</a:t>
            </a:r>
          </a:p>
          <a:p>
            <a:r>
              <a:t>具有较高线性度的相脚位移</a:t>
            </a:r>
          </a:p>
          <a:p>
            <a:endParaRPr/>
          </a:p>
          <a:p>
            <a:r>
              <a:t>在音频设备中，必须在不损害频带内多信号的相位关系前提下</a:t>
            </a:r>
          </a:p>
          <a:p>
            <a:r>
              <a:t>音频数字模拟转换输出端的平滑滤波器 </a:t>
            </a:r>
          </a:p>
          <a:p>
            <a:r>
              <a:t>音乐天桥系统</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750"/>
          <p:cNvSpPr>
            <a:spLocks noGrp="1" noRot="1" noChangeAspect="1"/>
          </p:cNvSpPr>
          <p:nvPr>
            <p:ph type="sldImg"/>
          </p:nvPr>
        </p:nvSpPr>
        <p:spPr>
          <a:prstGeom prst="rect">
            <a:avLst/>
          </a:prstGeom>
        </p:spPr>
        <p:txBody>
          <a:bodyPr/>
          <a:lstStyle/>
          <a:p>
            <a:endParaRPr/>
          </a:p>
        </p:txBody>
      </p:sp>
      <p:sp>
        <p:nvSpPr>
          <p:cNvPr id="751" name="Shape 751"/>
          <p:cNvSpPr>
            <a:spLocks noGrp="1"/>
          </p:cNvSpPr>
          <p:nvPr>
            <p:ph type="body" sz="quarter" idx="1"/>
          </p:nvPr>
        </p:nvSpPr>
        <p:spPr>
          <a:prstGeom prst="rect">
            <a:avLst/>
          </a:prstGeom>
        </p:spPr>
        <p:txBody>
          <a:bodyPr/>
          <a:lstStyle/>
          <a:p>
            <a:r>
              <a:t>什么场合需要多路开关？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noRot="1" noChangeAspect="1"/>
          </p:cNvSpPr>
          <p:nvPr>
            <p:ph type="sldImg"/>
          </p:nvPr>
        </p:nvSpPr>
        <p:spPr>
          <a:prstGeom prst="rect">
            <a:avLst/>
          </a:prstGeom>
        </p:spPr>
        <p:txBody>
          <a:bodyPr/>
          <a:lstStyle/>
          <a:p>
            <a:endParaRPr/>
          </a:p>
        </p:txBody>
      </p:sp>
      <p:sp>
        <p:nvSpPr>
          <p:cNvPr id="785" name="Shape 785"/>
          <p:cNvSpPr>
            <a:spLocks noGrp="1"/>
          </p:cNvSpPr>
          <p:nvPr>
            <p:ph type="body" sz="quarter" idx="1"/>
          </p:nvPr>
        </p:nvSpPr>
        <p:spPr>
          <a:prstGeom prst="rect">
            <a:avLst/>
          </a:prstGeom>
        </p:spPr>
        <p:txBody>
          <a:bodyPr/>
          <a:lstStyle/>
          <a:p>
            <a:r>
              <a:t>（1）如何理解抗混滤波器？避免模数转换环节出现混频现象</a:t>
            </a:r>
          </a:p>
          <a:p>
            <a:r>
              <a:t>（2）抗混滤波器的截止频率由什么决定？ADC频率</a:t>
            </a:r>
          </a:p>
          <a:p>
            <a:r>
              <a:t>（3）信号调理部分的滤波器和抗混滤波器有什么区别？目的不同，一个用来提高信噪比，一个用来消除采样混频；截止频率选择方法不同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1、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p>
          <a:p>
            <a:r>
              <a:t>2、开关电源可以降压，也可以升压；线性电源只能降压。</a:t>
            </a:r>
          </a:p>
          <a:p>
            <a:r>
              <a:t>3、开关电源效率高；线性电源效率低。</a:t>
            </a:r>
          </a:p>
          <a:p>
            <a:r>
              <a:t>4、线性电源控制速度快，波纹小；开关电源波纹大。</a:t>
            </a:r>
          </a:p>
        </p:txBody>
      </p:sp>
    </p:spTree>
    <p:extLst>
      <p:ext uri="{BB962C8B-B14F-4D97-AF65-F5344CB8AC3E}">
        <p14:creationId xmlns:p14="http://schemas.microsoft.com/office/powerpoint/2010/main" val="252057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r>
              <a:t>：一首钢琴曲的声音波形是时域表达，而他的钢琴谱则是频域表达。</a:t>
            </a:r>
          </a:p>
          <a:p>
            <a:r>
              <a:t>傅立叶分析包含傅立叶级数与傅立叶变换，傅立叶级数用于对周期信号转换，傅立叶变换用于对非周期信号转换。但是对于不收敛信号，傅立叶变换无能为力，只能借助拉普拉斯变换，主要用于计算微分方程，而z变换则可以算作离散的拉普拉斯变换</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r>
              <a:t>小波变换在处理突变信号方面的巨大优势~</a:t>
            </a:r>
          </a:p>
          <a:p>
            <a:r>
              <a:t>通过小波变换如何实现滤波？对比傅里叶变换的滤波过程</a:t>
            </a:r>
          </a:p>
          <a:p>
            <a:r>
              <a:t>首先的到频域分布，再设定截止频率，把截止频率以外的去掉，最后反变换。</a:t>
            </a:r>
          </a:p>
          <a:p>
            <a:r>
              <a:t>首先得到各个时间段的频率情况，再设定频率的幅值，把小于阈值的去掉，最后反变换。</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5"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6"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4"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王楠   wangnan@ouc.edu.cn"/>
          <p:cNvSpPr txBox="1"/>
          <p:nvPr/>
        </p:nvSpPr>
        <p:spPr>
          <a:xfrm>
            <a:off x="5154142" y="9373156"/>
            <a:ext cx="305211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solidFill>
                  <a:srgbClr val="929292"/>
                </a:solidFill>
                <a:latin typeface="Heiti SC Medium"/>
                <a:ea typeface="Heiti SC Medium"/>
                <a:cs typeface="Heiti SC Medium"/>
                <a:sym typeface="Heiti SC Medium"/>
              </a:defRPr>
            </a:lvl1pPr>
          </a:lstStyle>
          <a:p>
            <a:r>
              <a:rPr lang="zh-CN" altLang="en-US" dirty="0" smtClean="0"/>
              <a:t>荣生辉</a:t>
            </a:r>
            <a:r>
              <a:rPr dirty="0" smtClean="0"/>
              <a:t>   </a:t>
            </a:r>
            <a:r>
              <a:rPr lang="en-US" altLang="zh-CN" dirty="0" err="1" smtClean="0"/>
              <a:t>rsh</a:t>
            </a:r>
            <a:r>
              <a:rPr dirty="0" err="1" smtClean="0"/>
              <a:t>@ouc.edu.cn</a:t>
            </a:r>
            <a:endParaRPr dirty="0"/>
          </a:p>
        </p:txBody>
      </p:sp>
      <p:sp>
        <p:nvSpPr>
          <p:cNvPr id="24" name="@中国海洋大学"/>
          <p:cNvSpPr txBox="1"/>
          <p:nvPr/>
        </p:nvSpPr>
        <p:spPr>
          <a:xfrm>
            <a:off x="10831829" y="-101600"/>
            <a:ext cx="218694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@中国海洋大学</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2"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0"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41"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2"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0" name="标题文本"/>
          <p:cNvSpPr txBox="1">
            <a:spLocks noGrp="1"/>
          </p:cNvSpPr>
          <p:nvPr>
            <p:ph type="title"/>
          </p:nvPr>
        </p:nvSpPr>
        <p:spPr>
          <a:prstGeom prst="rect">
            <a:avLst/>
          </a:prstGeom>
        </p:spPr>
        <p:txBody>
          <a:bodyPr/>
          <a:lstStyle/>
          <a:p>
            <a:r>
              <a:t>标题文本</a:t>
            </a:r>
          </a:p>
        </p:txBody>
      </p:sp>
      <p:sp>
        <p:nvSpPr>
          <p:cNvPr id="5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8" name="正文级别 1…"/>
          <p:cNvSpPr txBox="1">
            <a:spLocks noGrp="1"/>
          </p:cNvSpPr>
          <p:nvPr>
            <p:ph type="body" idx="1"/>
          </p:nvPr>
        </p:nvSpPr>
        <p:spPr>
          <a:xfrm>
            <a:off x="693242" y="1734080"/>
            <a:ext cx="11099800" cy="6286500"/>
          </a:xfrm>
          <a:prstGeom prst="rect">
            <a:avLst/>
          </a:prstGeom>
        </p:spPr>
        <p:txBody>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pic>
        <p:nvPicPr>
          <p:cNvPr id="59"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61"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3" name="中国海洋大学  电子工程系     wangnan@ouc.edu.cn"/>
          <p:cNvSpPr txBox="1"/>
          <p:nvPr/>
        </p:nvSpPr>
        <p:spPr>
          <a:xfrm>
            <a:off x="8762576" y="9271893"/>
            <a:ext cx="383758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lang="zh-CN" altLang="en-US" dirty="0" smtClean="0"/>
              <a:t>信息学院电子系 荣生辉 </a:t>
            </a:r>
            <a:r>
              <a:rPr lang="en-US" altLang="zh-CN" dirty="0" err="1" smtClean="0"/>
              <a:t>rsh</a:t>
            </a:r>
            <a:r>
              <a:rPr dirty="0" err="1" smtClean="0"/>
              <a:t>@ouc.edu.cn</a:t>
            </a:r>
            <a:endParaRPr dirty="0"/>
          </a:p>
        </p:txBody>
      </p:sp>
      <p:pic>
        <p:nvPicPr>
          <p:cNvPr id="64" name="线条" descr="线条"/>
          <p:cNvPicPr>
            <a:picLocks/>
          </p:cNvPicPr>
          <p:nvPr/>
        </p:nvPicPr>
        <p:blipFill>
          <a:blip r:embed="rId4">
            <a:extLst/>
          </a:blip>
          <a:stretch>
            <a:fillRect/>
          </a:stretch>
        </p:blipFill>
        <p:spPr>
          <a:xfrm>
            <a:off x="-185640" y="198659"/>
            <a:ext cx="5924616" cy="1016001"/>
          </a:xfrm>
          <a:prstGeom prst="rect">
            <a:avLst/>
          </a:prstGeom>
        </p:spPr>
      </p:pic>
      <p:sp>
        <p:nvSpPr>
          <p:cNvPr id="66" name="标题文本"/>
          <p:cNvSpPr txBox="1">
            <a:spLocks noGrp="1"/>
          </p:cNvSpPr>
          <p:nvPr>
            <p:ph type="title"/>
          </p:nvPr>
        </p:nvSpPr>
        <p:spPr>
          <a:xfrm rot="21575834">
            <a:off x="364323" y="158050"/>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7"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8" name="标题文本"/>
          <p:cNvSpPr txBox="1">
            <a:spLocks noGrp="1"/>
          </p:cNvSpPr>
          <p:nvPr>
            <p:ph type="title"/>
          </p:nvPr>
        </p:nvSpPr>
        <p:spPr>
          <a:prstGeom prst="rect">
            <a:avLst/>
          </a:prstGeom>
        </p:spPr>
        <p:txBody>
          <a:bodyPr/>
          <a:lstStyle/>
          <a:p>
            <a:r>
              <a:t>标题文本</a:t>
            </a:r>
          </a:p>
        </p:txBody>
      </p:sp>
      <p:sp>
        <p:nvSpPr>
          <p:cNvPr id="359"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60"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7"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5"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6"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7"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iming>
    <p:tnLst>
      <p:par>
        <p:cTn id="1" dur="indefinite" restart="never" nodeType="tmRoot"/>
      </p:par>
    </p:tnLst>
  </p:timing>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baike.baidu.com/item/%E5%A5%88%E5%A5%8E%E6%96%AF%E7%89%B9%E9%87%87%E6%A0%B7%E5%AE%9A%E5%BE%8B"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tif"/><Relationship Id="rId4" Type="http://schemas.openxmlformats.org/officeDocument/2006/relationships/image" Target="../media/image9.t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检测技术与仪器"/>
          <p:cNvSpPr txBox="1">
            <a:spLocks noGrp="1"/>
          </p:cNvSpPr>
          <p:nvPr>
            <p:ph type="title"/>
          </p:nvPr>
        </p:nvSpPr>
        <p:spPr>
          <a:xfrm>
            <a:off x="1143000" y="6839432"/>
            <a:ext cx="10464800" cy="1422401"/>
          </a:xfrm>
          <a:prstGeom prst="rect">
            <a:avLst/>
          </a:prstGeom>
        </p:spPr>
        <p:txBody>
          <a:bodyPr/>
          <a:lstStyle>
            <a:lvl1pPr defTabSz="543305">
              <a:defRPr sz="7440"/>
            </a:lvl1pPr>
          </a:lstStyle>
          <a:p>
            <a:r>
              <a:t>检测技术与仪器</a:t>
            </a:r>
          </a:p>
        </p:txBody>
      </p:sp>
      <p:sp>
        <p:nvSpPr>
          <p:cNvPr id="412" name="检测系统"/>
          <p:cNvSpPr txBox="1">
            <a:spLocks noGrp="1"/>
          </p:cNvSpPr>
          <p:nvPr>
            <p:ph type="body" sz="quarter" idx="1"/>
          </p:nvPr>
        </p:nvSpPr>
        <p:spPr>
          <a:xfrm>
            <a:off x="1143000" y="8453040"/>
            <a:ext cx="10464800" cy="1130301"/>
          </a:xfrm>
          <a:prstGeom prst="rect">
            <a:avLst/>
          </a:prstGeom>
        </p:spPr>
        <p:txBody>
          <a:bodyPr/>
          <a:lstStyle>
            <a:lvl1pPr>
              <a:defRPr sz="3300"/>
            </a:lvl1pPr>
          </a:lstStyle>
          <a:p>
            <a:r>
              <a:t>检测系统</a:t>
            </a:r>
          </a:p>
        </p:txBody>
      </p:sp>
      <p:pic>
        <p:nvPicPr>
          <p:cNvPr id="413" name="timg-4.jpeg" descr="timg-4.jpeg"/>
          <p:cNvPicPr>
            <a:picLocks noChangeAspect="1"/>
          </p:cNvPicPr>
          <p:nvPr/>
        </p:nvPicPr>
        <p:blipFill>
          <a:blip r:embed="rId2">
            <a:extLst/>
          </a:blip>
          <a:srcRect r="1361" b="3698"/>
          <a:stretch>
            <a:fillRect/>
          </a:stretch>
        </p:blipFill>
        <p:spPr>
          <a:xfrm>
            <a:off x="1215231" y="375840"/>
            <a:ext cx="10574274" cy="65125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871"/>
          <p:cNvSpPr txBox="1"/>
          <p:nvPr/>
        </p:nvSpPr>
        <p:spPr>
          <a:xfrm>
            <a:off x="937820" y="1878199"/>
            <a:ext cx="10900995" cy="1183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l" defTabSz="914400">
              <a:lnSpc>
                <a:spcPct val="150000"/>
              </a:lnSpc>
              <a:defRPr sz="2000">
                <a:solidFill>
                  <a:srgbClr val="1C1C1C"/>
                </a:solidFill>
                <a:latin typeface="华文中宋"/>
                <a:ea typeface="华文中宋"/>
                <a:cs typeface="华文中宋"/>
                <a:sym typeface="华文中宋"/>
              </a:defRPr>
            </a:pPr>
            <a:r>
              <a:rPr sz="2800" b="0" u="sng">
                <a:solidFill>
                  <a:srgbClr val="252525"/>
                </a:solidFill>
                <a:latin typeface="Heiti SC Medium"/>
                <a:ea typeface="Heiti SC Medium"/>
                <a:cs typeface="Heiti SC Medium"/>
                <a:sym typeface="Heiti SC Medium"/>
              </a:rPr>
              <a:t>信噪比调理：</a:t>
            </a:r>
            <a:r>
              <a:rPr sz="2800" b="0">
                <a:solidFill>
                  <a:srgbClr val="252525"/>
                </a:solidFill>
                <a:latin typeface="华文楷体"/>
                <a:ea typeface="华文楷体"/>
                <a:cs typeface="华文楷体"/>
                <a:sym typeface="华文楷体"/>
              </a:rPr>
              <a:t>滤除信号中的噪声，减小由于传感器内阻或传输线阻抗等因素带来的测量误差，达到提高测量精度的目的。</a:t>
            </a:r>
          </a:p>
        </p:txBody>
      </p:sp>
      <p:grpSp>
        <p:nvGrpSpPr>
          <p:cNvPr id="666" name="成组"/>
          <p:cNvGrpSpPr/>
          <p:nvPr/>
        </p:nvGrpSpPr>
        <p:grpSpPr>
          <a:xfrm>
            <a:off x="1739873" y="3214068"/>
            <a:ext cx="8649673" cy="3325464"/>
            <a:chOff x="0" y="0"/>
            <a:chExt cx="8649672" cy="3325463"/>
          </a:xfrm>
        </p:grpSpPr>
        <p:grpSp>
          <p:nvGrpSpPr>
            <p:cNvPr id="629" name="Group 888"/>
            <p:cNvGrpSpPr/>
            <p:nvPr/>
          </p:nvGrpSpPr>
          <p:grpSpPr>
            <a:xfrm>
              <a:off x="3462122" y="0"/>
              <a:ext cx="2030905" cy="563246"/>
              <a:chOff x="0" y="0"/>
              <a:chExt cx="2030904" cy="563245"/>
            </a:xfrm>
          </p:grpSpPr>
          <p:sp>
            <p:nvSpPr>
              <p:cNvPr id="625" name="Shape 884"/>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28" name="Group 887"/>
              <p:cNvGrpSpPr/>
              <p:nvPr/>
            </p:nvGrpSpPr>
            <p:grpSpPr>
              <a:xfrm>
                <a:off x="25690" y="31568"/>
                <a:ext cx="1978174" cy="503433"/>
                <a:chOff x="0" y="0"/>
                <a:chExt cx="1978173" cy="503432"/>
              </a:xfrm>
            </p:grpSpPr>
            <p:sp>
              <p:nvSpPr>
                <p:cNvPr id="626" name="Shape 885"/>
                <p:cNvSpPr/>
                <p:nvPr/>
              </p:nvSpPr>
              <p:spPr>
                <a:xfrm>
                  <a:off x="0" y="0"/>
                  <a:ext cx="1978174" cy="503433"/>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27" name="Shape 886"/>
                <p:cNvSpPr txBox="1"/>
                <p:nvPr/>
              </p:nvSpPr>
              <p:spPr>
                <a:xfrm>
                  <a:off x="301719" y="26535"/>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信噪比调理</a:t>
                  </a:r>
                </a:p>
              </p:txBody>
            </p:sp>
          </p:grpSp>
        </p:grpSp>
        <p:grpSp>
          <p:nvGrpSpPr>
            <p:cNvPr id="632" name="Group 891"/>
            <p:cNvGrpSpPr/>
            <p:nvPr/>
          </p:nvGrpSpPr>
          <p:grpSpPr>
            <a:xfrm>
              <a:off x="1000677" y="1163725"/>
              <a:ext cx="3104666" cy="447039"/>
              <a:chOff x="0" y="0"/>
              <a:chExt cx="3104664" cy="447038"/>
            </a:xfrm>
          </p:grpSpPr>
          <p:sp>
            <p:nvSpPr>
              <p:cNvPr id="630" name="Shape 889"/>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1" name="Shape 890"/>
              <p:cNvSpPr txBox="1"/>
              <p:nvPr/>
            </p:nvSpPr>
            <p:spPr>
              <a:xfrm>
                <a:off x="738261" y="-1"/>
                <a:ext cx="1628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选频作用分类</a:t>
                </a:r>
              </a:p>
            </p:txBody>
          </p:sp>
        </p:grpSp>
        <p:grpSp>
          <p:nvGrpSpPr>
            <p:cNvPr id="635" name="Group 894"/>
            <p:cNvGrpSpPr/>
            <p:nvPr/>
          </p:nvGrpSpPr>
          <p:grpSpPr>
            <a:xfrm>
              <a:off x="4795504" y="1163725"/>
              <a:ext cx="3104666" cy="447039"/>
              <a:chOff x="0" y="0"/>
              <a:chExt cx="3104664" cy="447038"/>
            </a:xfrm>
          </p:grpSpPr>
          <p:sp>
            <p:nvSpPr>
              <p:cNvPr id="633" name="Shape 892"/>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4" name="Shape 893"/>
              <p:cNvSpPr txBox="1"/>
              <p:nvPr/>
            </p:nvSpPr>
            <p:spPr>
              <a:xfrm>
                <a:off x="230261" y="-1"/>
                <a:ext cx="264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最佳逼近特性标准分类</a:t>
                </a:r>
              </a:p>
            </p:txBody>
          </p:sp>
        </p:grpSp>
        <p:sp>
          <p:nvSpPr>
            <p:cNvPr id="636" name="Shape 925"/>
            <p:cNvSpPr/>
            <p:nvPr/>
          </p:nvSpPr>
          <p:spPr>
            <a:xfrm>
              <a:off x="2551856" y="561999"/>
              <a:ext cx="1925321" cy="6096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025"/>
                  </a:lnTo>
                  <a:lnTo>
                    <a:pt x="0" y="11025"/>
                  </a:lnTo>
                  <a:lnTo>
                    <a:pt x="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sp>
          <p:nvSpPr>
            <p:cNvPr id="637" name="Shape 926"/>
            <p:cNvSpPr/>
            <p:nvPr/>
          </p:nvSpPr>
          <p:spPr>
            <a:xfrm>
              <a:off x="4477175" y="561999"/>
              <a:ext cx="1869442" cy="60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025"/>
                  </a:lnTo>
                  <a:lnTo>
                    <a:pt x="21600" y="11025"/>
                  </a:lnTo>
                  <a:lnTo>
                    <a:pt x="2160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grpSp>
          <p:nvGrpSpPr>
            <p:cNvPr id="640" name="Group 899"/>
            <p:cNvGrpSpPr/>
            <p:nvPr/>
          </p:nvGrpSpPr>
          <p:grpSpPr>
            <a:xfrm>
              <a:off x="0" y="2211387"/>
              <a:ext cx="1551275" cy="447039"/>
              <a:chOff x="0" y="0"/>
              <a:chExt cx="1551274" cy="447038"/>
            </a:xfrm>
          </p:grpSpPr>
          <p:sp>
            <p:nvSpPr>
              <p:cNvPr id="638" name="Shape 897"/>
              <p:cNvSpPr/>
              <p:nvPr/>
            </p:nvSpPr>
            <p:spPr>
              <a:xfrm>
                <a:off x="0" y="20949"/>
                <a:ext cx="155127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9" name="Shape 898"/>
              <p:cNvSpPr txBox="1"/>
              <p:nvPr/>
            </p:nvSpPr>
            <p:spPr>
              <a:xfrm>
                <a:off x="88565"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低通滤波器</a:t>
                </a:r>
              </a:p>
            </p:txBody>
          </p:sp>
        </p:grpSp>
        <p:grpSp>
          <p:nvGrpSpPr>
            <p:cNvPr id="643" name="Group 902"/>
            <p:cNvGrpSpPr/>
            <p:nvPr/>
          </p:nvGrpSpPr>
          <p:grpSpPr>
            <a:xfrm>
              <a:off x="963510" y="2878425"/>
              <a:ext cx="1706401" cy="447039"/>
              <a:chOff x="0" y="0"/>
              <a:chExt cx="1706399" cy="447038"/>
            </a:xfrm>
          </p:grpSpPr>
          <p:sp>
            <p:nvSpPr>
              <p:cNvPr id="641" name="Shape 900"/>
              <p:cNvSpPr/>
              <p:nvPr/>
            </p:nvSpPr>
            <p:spPr>
              <a:xfrm>
                <a:off x="0" y="20949"/>
                <a:ext cx="1706400"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2" name="Shape 901"/>
              <p:cNvSpPr txBox="1"/>
              <p:nvPr/>
            </p:nvSpPr>
            <p:spPr>
              <a:xfrm>
                <a:off x="166128"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带通滤波器</a:t>
                </a:r>
              </a:p>
            </p:txBody>
          </p:sp>
        </p:grpSp>
        <p:grpSp>
          <p:nvGrpSpPr>
            <p:cNvPr id="646" name="Group 905"/>
            <p:cNvGrpSpPr/>
            <p:nvPr/>
          </p:nvGrpSpPr>
          <p:grpSpPr>
            <a:xfrm>
              <a:off x="2128945" y="2211387"/>
              <a:ext cx="1551274" cy="447039"/>
              <a:chOff x="0" y="0"/>
              <a:chExt cx="1551273" cy="447038"/>
            </a:xfrm>
          </p:grpSpPr>
          <p:sp>
            <p:nvSpPr>
              <p:cNvPr id="644" name="Shape 903"/>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5" name="Shape 904"/>
              <p:cNvSpPr txBox="1"/>
              <p:nvPr/>
            </p:nvSpPr>
            <p:spPr>
              <a:xfrm>
                <a:off x="88565"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高通滤波器</a:t>
                </a:r>
              </a:p>
            </p:txBody>
          </p:sp>
        </p:grpSp>
        <p:grpSp>
          <p:nvGrpSpPr>
            <p:cNvPr id="649" name="Group 908"/>
            <p:cNvGrpSpPr/>
            <p:nvPr/>
          </p:nvGrpSpPr>
          <p:grpSpPr>
            <a:xfrm>
              <a:off x="3137869" y="2878425"/>
              <a:ext cx="1551274" cy="447039"/>
              <a:chOff x="0" y="0"/>
              <a:chExt cx="1551273" cy="447038"/>
            </a:xfrm>
          </p:grpSpPr>
          <p:sp>
            <p:nvSpPr>
              <p:cNvPr id="647" name="Shape 906"/>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8" name="Shape 907"/>
              <p:cNvSpPr txBox="1"/>
              <p:nvPr/>
            </p:nvSpPr>
            <p:spPr>
              <a:xfrm>
                <a:off x="88565"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带阻滤波器</a:t>
                </a:r>
              </a:p>
            </p:txBody>
          </p:sp>
        </p:grpSp>
        <p:sp>
          <p:nvSpPr>
            <p:cNvPr id="650" name="Shape 909"/>
            <p:cNvSpPr/>
            <p:nvPr/>
          </p:nvSpPr>
          <p:spPr>
            <a:xfrm flipH="1">
              <a:off x="1293138"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1" name="Shape 910"/>
            <p:cNvSpPr/>
            <p:nvPr/>
          </p:nvSpPr>
          <p:spPr>
            <a:xfrm>
              <a:off x="2882406"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2" name="Shape 911"/>
            <p:cNvSpPr/>
            <p:nvPr/>
          </p:nvSpPr>
          <p:spPr>
            <a:xfrm flipV="1">
              <a:off x="1804757" y="1589811"/>
              <a:ext cx="2" cy="1292489"/>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3" name="Shape 912"/>
            <p:cNvSpPr/>
            <p:nvPr/>
          </p:nvSpPr>
          <p:spPr>
            <a:xfrm>
              <a:off x="3870253" y="1589812"/>
              <a:ext cx="2" cy="129249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nvGrpSpPr>
            <p:cNvPr id="656" name="Group 915"/>
            <p:cNvGrpSpPr/>
            <p:nvPr/>
          </p:nvGrpSpPr>
          <p:grpSpPr>
            <a:xfrm>
              <a:off x="4340689" y="2211387"/>
              <a:ext cx="1960070" cy="447039"/>
              <a:chOff x="0" y="0"/>
              <a:chExt cx="1960068" cy="447038"/>
            </a:xfrm>
          </p:grpSpPr>
          <p:sp>
            <p:nvSpPr>
              <p:cNvPr id="654" name="Shape 913"/>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5" name="Shape 914"/>
              <p:cNvSpPr txBox="1"/>
              <p:nvPr/>
            </p:nvSpPr>
            <p:spPr>
              <a:xfrm>
                <a:off x="38962"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巴特沃斯滤波器</a:t>
                </a:r>
              </a:p>
            </p:txBody>
          </p:sp>
        </p:grpSp>
        <p:grpSp>
          <p:nvGrpSpPr>
            <p:cNvPr id="659" name="Group 918"/>
            <p:cNvGrpSpPr/>
            <p:nvPr/>
          </p:nvGrpSpPr>
          <p:grpSpPr>
            <a:xfrm>
              <a:off x="5493024" y="2855488"/>
              <a:ext cx="1960070" cy="447039"/>
              <a:chOff x="0" y="0"/>
              <a:chExt cx="1960068" cy="447038"/>
            </a:xfrm>
          </p:grpSpPr>
          <p:sp>
            <p:nvSpPr>
              <p:cNvPr id="657" name="Shape 916"/>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8" name="Shape 917"/>
              <p:cNvSpPr txBox="1"/>
              <p:nvPr/>
            </p:nvSpPr>
            <p:spPr>
              <a:xfrm>
                <a:off x="165963" y="-1"/>
                <a:ext cx="1628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贝塞尔滤波器</a:t>
                </a:r>
              </a:p>
            </p:txBody>
          </p:sp>
        </p:grpSp>
        <p:grpSp>
          <p:nvGrpSpPr>
            <p:cNvPr id="662" name="Group 921"/>
            <p:cNvGrpSpPr/>
            <p:nvPr/>
          </p:nvGrpSpPr>
          <p:grpSpPr>
            <a:xfrm>
              <a:off x="6689603" y="2212578"/>
              <a:ext cx="1960070" cy="447039"/>
              <a:chOff x="0" y="0"/>
              <a:chExt cx="1960068" cy="447038"/>
            </a:xfrm>
          </p:grpSpPr>
          <p:sp>
            <p:nvSpPr>
              <p:cNvPr id="660" name="Shape 919"/>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61" name="Shape 920"/>
              <p:cNvSpPr txBox="1"/>
              <p:nvPr/>
            </p:nvSpPr>
            <p:spPr>
              <a:xfrm>
                <a:off x="38962"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切比雪夫滤波器</a:t>
                </a:r>
              </a:p>
            </p:txBody>
          </p:sp>
        </p:grpSp>
        <p:sp>
          <p:nvSpPr>
            <p:cNvPr id="663" name="Shape 922"/>
            <p:cNvSpPr/>
            <p:nvPr/>
          </p:nvSpPr>
          <p:spPr>
            <a:xfrm>
              <a:off x="5493023" y="1589811"/>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4" name="Shape 923"/>
            <p:cNvSpPr/>
            <p:nvPr/>
          </p:nvSpPr>
          <p:spPr>
            <a:xfrm flipH="1">
              <a:off x="6473058" y="1605698"/>
              <a:ext cx="6264" cy="1270742"/>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5" name="Shape 924"/>
            <p:cNvSpPr/>
            <p:nvPr/>
          </p:nvSpPr>
          <p:spPr>
            <a:xfrm>
              <a:off x="7453092" y="1605698"/>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sp>
        <p:nvSpPr>
          <p:cNvPr id="667" name="信号调理"/>
          <p:cNvSpPr>
            <a:spLocks noGrp="1"/>
          </p:cNvSpPr>
          <p:nvPr>
            <p:ph type="title"/>
          </p:nvPr>
        </p:nvSpPr>
        <p:spPr>
          <a:prstGeom prst="rect">
            <a:avLst/>
          </a:prstGeom>
        </p:spPr>
        <p:txBody>
          <a:bodyPr/>
          <a:lstStyle/>
          <a:p>
            <a:r>
              <a:t>信号调理</a:t>
            </a:r>
          </a:p>
        </p:txBody>
      </p:sp>
      <p:pic>
        <p:nvPicPr>
          <p:cNvPr id="668" name="图像" descr="图像"/>
          <p:cNvPicPr>
            <a:picLocks noChangeAspect="1"/>
          </p:cNvPicPr>
          <p:nvPr/>
        </p:nvPicPr>
        <p:blipFill>
          <a:blip r:embed="rId3">
            <a:extLst/>
          </a:blip>
          <a:stretch>
            <a:fillRect/>
          </a:stretch>
        </p:blipFill>
        <p:spPr>
          <a:xfrm>
            <a:off x="696820" y="6759531"/>
            <a:ext cx="4469027" cy="2274113"/>
          </a:xfrm>
          <a:prstGeom prst="rect">
            <a:avLst/>
          </a:prstGeom>
          <a:ln w="12700">
            <a:miter lim="400000"/>
          </a:ln>
        </p:spPr>
      </p:pic>
      <p:sp>
        <p:nvSpPr>
          <p:cNvPr id="669" name="截止频率"/>
          <p:cNvSpPr txBox="1"/>
          <p:nvPr/>
        </p:nvSpPr>
        <p:spPr>
          <a:xfrm>
            <a:off x="2348688" y="9061438"/>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截止频率</a:t>
            </a:r>
          </a:p>
        </p:txBody>
      </p:sp>
      <p:pic>
        <p:nvPicPr>
          <p:cNvPr id="670" name="图像" descr="图像"/>
          <p:cNvPicPr>
            <a:picLocks noChangeAspect="1"/>
          </p:cNvPicPr>
          <p:nvPr/>
        </p:nvPicPr>
        <p:blipFill>
          <a:blip r:embed="rId4">
            <a:extLst/>
          </a:blip>
          <a:stretch>
            <a:fillRect/>
          </a:stretch>
        </p:blipFill>
        <p:spPr>
          <a:xfrm>
            <a:off x="3740058" y="8853669"/>
            <a:ext cx="730699" cy="563247"/>
          </a:xfrm>
          <a:prstGeom prst="rect">
            <a:avLst/>
          </a:prstGeom>
          <a:ln w="12700">
            <a:miter lim="400000"/>
          </a:ln>
        </p:spPr>
      </p:pic>
      <p:sp>
        <p:nvSpPr>
          <p:cNvPr id="671" name="数字滤波"/>
          <p:cNvSpPr txBox="1"/>
          <p:nvPr/>
        </p:nvSpPr>
        <p:spPr>
          <a:xfrm>
            <a:off x="7546182" y="744597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数字滤波</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信号调理"/>
          <p:cNvSpPr>
            <a:spLocks noGrp="1"/>
          </p:cNvSpPr>
          <p:nvPr>
            <p:ph type="title"/>
          </p:nvPr>
        </p:nvSpPr>
        <p:spPr>
          <a:prstGeom prst="rect">
            <a:avLst/>
          </a:prstGeom>
        </p:spPr>
        <p:txBody>
          <a:bodyPr/>
          <a:lstStyle/>
          <a:p>
            <a:r>
              <a:rPr dirty="0" err="1"/>
              <a:t>信号调理</a:t>
            </a:r>
            <a:endParaRPr dirty="0"/>
          </a:p>
        </p:txBody>
      </p:sp>
      <p:pic>
        <p:nvPicPr>
          <p:cNvPr id="676" name="图像" descr="图像"/>
          <p:cNvPicPr>
            <a:picLocks noChangeAspect="1"/>
          </p:cNvPicPr>
          <p:nvPr/>
        </p:nvPicPr>
        <p:blipFill>
          <a:blip r:embed="rId2">
            <a:extLst/>
          </a:blip>
          <a:stretch>
            <a:fillRect/>
          </a:stretch>
        </p:blipFill>
        <p:spPr>
          <a:xfrm>
            <a:off x="3966767" y="2788220"/>
            <a:ext cx="6565901" cy="4813301"/>
          </a:xfrm>
          <a:prstGeom prst="rect">
            <a:avLst/>
          </a:prstGeom>
          <a:ln w="12700">
            <a:miter lim="400000"/>
          </a:ln>
        </p:spPr>
      </p:pic>
      <p:sp>
        <p:nvSpPr>
          <p:cNvPr id="677" name="频率图"/>
          <p:cNvSpPr txBox="1"/>
          <p:nvPr/>
        </p:nvSpPr>
        <p:spPr>
          <a:xfrm>
            <a:off x="5109785" y="2375030"/>
            <a:ext cx="8763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2000" b="0">
                <a:latin typeface="Helvetica Light"/>
                <a:ea typeface="Helvetica Light"/>
                <a:cs typeface="Helvetica Light"/>
                <a:sym typeface="Helvetica Light"/>
              </a:defRPr>
            </a:lvl1pPr>
          </a:lstStyle>
          <a:p>
            <a:r>
              <a:t>频率图</a:t>
            </a:r>
          </a:p>
        </p:txBody>
      </p:sp>
      <p:sp>
        <p:nvSpPr>
          <p:cNvPr id="678" name="相位图"/>
          <p:cNvSpPr txBox="1"/>
          <p:nvPr/>
        </p:nvSpPr>
        <p:spPr>
          <a:xfrm>
            <a:off x="8572490" y="2382853"/>
            <a:ext cx="94691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2000" b="0">
                <a:latin typeface="Helvetica"/>
                <a:ea typeface="Helvetica"/>
                <a:cs typeface="Helvetica"/>
                <a:sym typeface="Helvetica"/>
              </a:defRPr>
            </a:pPr>
            <a:r>
              <a:t>相位</a:t>
            </a:r>
            <a:r>
              <a:rPr>
                <a:latin typeface="Helvetica Light"/>
                <a:ea typeface="Helvetica Light"/>
                <a:cs typeface="Helvetica Light"/>
                <a:sym typeface="Helvetica Light"/>
              </a:rPr>
              <a:t>图</a:t>
            </a:r>
          </a:p>
        </p:txBody>
      </p:sp>
      <p:sp>
        <p:nvSpPr>
          <p:cNvPr id="679" name="巴特沃斯滤波器"/>
          <p:cNvSpPr txBox="1"/>
          <p:nvPr/>
        </p:nvSpPr>
        <p:spPr>
          <a:xfrm>
            <a:off x="1372858" y="3143419"/>
            <a:ext cx="2147774" cy="482601"/>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200" b="0">
                <a:solidFill>
                  <a:srgbClr val="FFFFFF"/>
                </a:solidFill>
                <a:latin typeface="+mn-lt"/>
                <a:ea typeface="+mn-ea"/>
                <a:cs typeface="+mn-cs"/>
                <a:sym typeface="Helvetica Neue Medium"/>
              </a:defRPr>
            </a:pPr>
            <a:r>
              <a:t>巴特沃斯滤波器</a:t>
            </a:r>
            <a:r>
              <a:rPr>
                <a:solidFill>
                  <a:srgbClr val="0061A1"/>
                </a:solidFill>
              </a:rPr>
              <a:t> </a:t>
            </a:r>
          </a:p>
        </p:txBody>
      </p:sp>
      <p:sp>
        <p:nvSpPr>
          <p:cNvPr id="680" name="切比雪夫滤波器"/>
          <p:cNvSpPr txBox="1"/>
          <p:nvPr/>
        </p:nvSpPr>
        <p:spPr>
          <a:xfrm>
            <a:off x="1372858" y="4903104"/>
            <a:ext cx="2147774" cy="482601"/>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rgbClr val="FFFFFF"/>
                </a:solidFill>
                <a:latin typeface="+mn-lt"/>
                <a:ea typeface="+mn-ea"/>
                <a:cs typeface="+mn-cs"/>
                <a:sym typeface="Helvetica Neue Medium"/>
              </a:defRPr>
            </a:lvl1pPr>
          </a:lstStyle>
          <a:p>
            <a:r>
              <a:t>切比雪夫滤波器 </a:t>
            </a:r>
          </a:p>
        </p:txBody>
      </p:sp>
      <p:sp>
        <p:nvSpPr>
          <p:cNvPr id="681" name="贝塞尔滤波器"/>
          <p:cNvSpPr txBox="1"/>
          <p:nvPr/>
        </p:nvSpPr>
        <p:spPr>
          <a:xfrm>
            <a:off x="1372858" y="6565013"/>
            <a:ext cx="2147774" cy="482601"/>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200" b="0">
                <a:solidFill>
                  <a:srgbClr val="FFFFFF"/>
                </a:solidFill>
                <a:latin typeface="+mn-lt"/>
                <a:ea typeface="+mn-ea"/>
                <a:cs typeface="+mn-cs"/>
                <a:sym typeface="Helvetica Neue Medium"/>
              </a:defRPr>
            </a:lvl1pPr>
          </a:lstStyle>
          <a:p>
            <a:r>
              <a:t>贝塞尔滤波器 </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Rectangle 5"/>
          <p:cNvSpPr txBox="1"/>
          <p:nvPr/>
        </p:nvSpPr>
        <p:spPr>
          <a:xfrm>
            <a:off x="1820948" y="2162305"/>
            <a:ext cx="8229601" cy="2257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410749">
              <a:spcBef>
                <a:spcPts val="2900"/>
              </a:spcBef>
              <a:defRPr sz="3000" b="0">
                <a:solidFill>
                  <a:srgbClr val="024C90"/>
                </a:solidFill>
                <a:latin typeface="华文中宋"/>
                <a:ea typeface="华文中宋"/>
                <a:cs typeface="华文中宋"/>
                <a:sym typeface="华文中宋"/>
              </a:defRPr>
            </a:pPr>
            <a:r>
              <a:t>对信号调理电路的一般要求</a:t>
            </a:r>
            <a:endParaRPr sz="250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能准确转化、稳定放大、可靠地传输信号</a:t>
            </a:r>
            <a:endParaRPr sz="2500" b="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信噪比高，抗干扰性能要好</a:t>
            </a:r>
          </a:p>
        </p:txBody>
      </p:sp>
      <p:sp>
        <p:nvSpPr>
          <p:cNvPr id="684" name="信号调理"/>
          <p:cNvSpPr/>
          <p:nvPr/>
        </p:nvSpPr>
        <p:spPr>
          <a:xfrm>
            <a:off x="0" y="197203"/>
            <a:ext cx="4443999" cy="109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信号调理</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83">
                                            <p:bg/>
                                          </p:spTgt>
                                        </p:tgtEl>
                                        <p:attrNameLst>
                                          <p:attrName>style.visibility</p:attrName>
                                        </p:attrNameLst>
                                      </p:cBhvr>
                                      <p:to>
                                        <p:strVal val="visible"/>
                                      </p:to>
                                    </p:set>
                                    <p:animEffect transition="in" filter="wipe(left)">
                                      <p:cBhvr>
                                        <p:cTn id="7" dur="500"/>
                                        <p:tgtEl>
                                          <p:spTgt spid="683">
                                            <p:bg/>
                                          </p:spTgt>
                                        </p:tgtEl>
                                      </p:cBhvr>
                                    </p:animEffect>
                                  </p:childTnLst>
                                </p:cTn>
                              </p:par>
                              <p:par>
                                <p:cTn id="8" presetID="22" presetClass="entr" presetSubtype="8" fill="hold" grpId="1" nodeType="withEffect">
                                  <p:stCondLst>
                                    <p:cond delay="0"/>
                                  </p:stCondLst>
                                  <p:iterate>
                                    <p:tmAbs val="0"/>
                                  </p:iterate>
                                  <p:childTnLst>
                                    <p:set>
                                      <p:cBhvr>
                                        <p:cTn id="9" fill="hold"/>
                                        <p:tgtEl>
                                          <p:spTgt spid="683">
                                            <p:txEl>
                                              <p:pRg st="0" end="0"/>
                                            </p:txEl>
                                          </p:spTgt>
                                        </p:tgtEl>
                                        <p:attrNameLst>
                                          <p:attrName>style.visibility</p:attrName>
                                        </p:attrNameLst>
                                      </p:cBhvr>
                                      <p:to>
                                        <p:strVal val="visible"/>
                                      </p:to>
                                    </p:set>
                                    <p:animEffect transition="in" filter="wipe(left)">
                                      <p:cBhvr>
                                        <p:cTn id="10" dur="500"/>
                                        <p:tgtEl>
                                          <p:spTgt spid="683">
                                            <p:txEl>
                                              <p:pRg st="0" end="0"/>
                                            </p:txEl>
                                          </p:spTgt>
                                        </p:tgtEl>
                                      </p:cBhvr>
                                    </p:animEffect>
                                  </p:childTnLst>
                                </p:cTn>
                              </p:par>
                            </p:childTnLst>
                          </p:cTn>
                        </p:par>
                        <p:par>
                          <p:cTn id="11" fill="hold">
                            <p:stCondLst>
                              <p:cond delay="500"/>
                            </p:stCondLst>
                            <p:childTnLst>
                              <p:par>
                                <p:cTn id="12" presetID="22" presetClass="entr" presetSubtype="8" fill="hold" grpId="1" nodeType="afterEffect">
                                  <p:stCondLst>
                                    <p:cond delay="0"/>
                                  </p:stCondLst>
                                  <p:iterate>
                                    <p:tmAbs val="0"/>
                                  </p:iterate>
                                  <p:childTnLst>
                                    <p:set>
                                      <p:cBhvr>
                                        <p:cTn id="13" fill="hold"/>
                                        <p:tgtEl>
                                          <p:spTgt spid="683">
                                            <p:txEl>
                                              <p:pRg st="1" end="1"/>
                                            </p:txEl>
                                          </p:spTgt>
                                        </p:tgtEl>
                                        <p:attrNameLst>
                                          <p:attrName>style.visibility</p:attrName>
                                        </p:attrNameLst>
                                      </p:cBhvr>
                                      <p:to>
                                        <p:strVal val="visible"/>
                                      </p:to>
                                    </p:set>
                                    <p:animEffect transition="in" filter="wipe(left)">
                                      <p:cBhvr>
                                        <p:cTn id="14" dur="500"/>
                                        <p:tgtEl>
                                          <p:spTgt spid="683">
                                            <p:txEl>
                                              <p:pRg st="1" end="1"/>
                                            </p:txEl>
                                          </p:spTgt>
                                        </p:tgtEl>
                                      </p:cBhvr>
                                    </p:animEffect>
                                  </p:childTnLst>
                                </p:cTn>
                              </p:par>
                            </p:childTnLst>
                          </p:cTn>
                        </p:par>
                        <p:par>
                          <p:cTn id="15" fill="hold">
                            <p:stCondLst>
                              <p:cond delay="1000"/>
                            </p:stCondLst>
                            <p:childTnLst>
                              <p:par>
                                <p:cTn id="16" presetID="22" presetClass="entr" presetSubtype="8" fill="hold" grpId="1" nodeType="afterEffect">
                                  <p:stCondLst>
                                    <p:cond delay="0"/>
                                  </p:stCondLst>
                                  <p:iterate>
                                    <p:tmAbs val="0"/>
                                  </p:iterate>
                                  <p:childTnLst>
                                    <p:set>
                                      <p:cBhvr>
                                        <p:cTn id="17" fill="hold"/>
                                        <p:tgtEl>
                                          <p:spTgt spid="683">
                                            <p:txEl>
                                              <p:pRg st="2" end="2"/>
                                            </p:txEl>
                                          </p:spTgt>
                                        </p:tgtEl>
                                        <p:attrNameLst>
                                          <p:attrName>style.visibility</p:attrName>
                                        </p:attrNameLst>
                                      </p:cBhvr>
                                      <p:to>
                                        <p:strVal val="visible"/>
                                      </p:to>
                                    </p:set>
                                    <p:animEffect transition="in" filter="wipe(left)">
                                      <p:cBhvr>
                                        <p:cTn id="18" dur="500"/>
                                        <p:tgtEl>
                                          <p:spTgt spid="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68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solidFill>
            <a:schemeClr val="accent5">
              <a:hueOff val="-152896"/>
              <a:lumOff val="12368"/>
            </a:schemeClr>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数据采集"/>
          <p:cNvSpPr>
            <a:spLocks noGrp="1"/>
          </p:cNvSpPr>
          <p:nvPr>
            <p:ph type="title"/>
          </p:nvPr>
        </p:nvSpPr>
        <p:spPr>
          <a:prstGeom prst="rect">
            <a:avLst/>
          </a:prstGeom>
        </p:spPr>
        <p:txBody>
          <a:bodyPr/>
          <a:lstStyle/>
          <a:p>
            <a:r>
              <a:t>数据采集</a:t>
            </a:r>
          </a:p>
        </p:txBody>
      </p:sp>
      <p:sp>
        <p:nvSpPr>
          <p:cNvPr id="713" name="Rectangle 28"/>
          <p:cNvSpPr txBox="1"/>
          <p:nvPr/>
        </p:nvSpPr>
        <p:spPr>
          <a:xfrm>
            <a:off x="1371437" y="1849971"/>
            <a:ext cx="11062499" cy="153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a:spcBef>
                <a:spcPts val="4200"/>
              </a:spcBef>
              <a:defRPr sz="3200" b="0">
                <a:latin typeface="华文楷体"/>
                <a:ea typeface="华文楷体"/>
                <a:cs typeface="华文楷体"/>
                <a:sym typeface="华文楷体"/>
              </a:defRPr>
            </a:lvl1pPr>
          </a:lstStyle>
          <a:p>
            <a:r>
              <a:t>对信号调理后的连续模拟信号离散化并转换成与模拟信号电压幅度相对应的一系列数值信息，同时以一定的方式把这些转换数据及时传递给微处理器或依次自动存储。</a:t>
            </a:r>
          </a:p>
        </p:txBody>
      </p:sp>
      <p:sp>
        <p:nvSpPr>
          <p:cNvPr id="714" name="Rectangle 11"/>
          <p:cNvSpPr/>
          <p:nvPr/>
        </p:nvSpPr>
        <p:spPr>
          <a:xfrm>
            <a:off x="6852289" y="5323631"/>
            <a:ext cx="550198" cy="2413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15" name="Rectangle 13"/>
          <p:cNvSpPr/>
          <p:nvPr/>
        </p:nvSpPr>
        <p:spPr>
          <a:xfrm>
            <a:off x="9237537" y="5779783"/>
            <a:ext cx="561209" cy="14986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16" name="Straight Arrow Connector 32"/>
          <p:cNvSpPr/>
          <p:nvPr/>
        </p:nvSpPr>
        <p:spPr>
          <a:xfrm>
            <a:off x="6250358" y="6530131"/>
            <a:ext cx="601932" cy="1"/>
          </a:xfrm>
          <a:prstGeom prst="line">
            <a:avLst/>
          </a:prstGeom>
          <a:ln>
            <a:solidFill>
              <a:srgbClr val="000000"/>
            </a:solidFill>
            <a:tailEnd type="triangle"/>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cxnSp>
        <p:nvCxnSpPr>
          <p:cNvPr id="717" name="Straight Arrow Connector 35"/>
          <p:cNvCxnSpPr>
            <a:stCxn id="714" idx="0"/>
            <a:endCxn id="719" idx="0"/>
          </p:cNvCxnSpPr>
          <p:nvPr/>
        </p:nvCxnSpPr>
        <p:spPr>
          <a:xfrm>
            <a:off x="7127387" y="6530131"/>
            <a:ext cx="801074" cy="1"/>
          </a:xfrm>
          <a:prstGeom prst="straightConnector1">
            <a:avLst/>
          </a:prstGeom>
          <a:ln>
            <a:solidFill>
              <a:srgbClr val="000000"/>
            </a:solidFill>
            <a:tailEnd type="triangle"/>
          </a:ln>
        </p:spPr>
      </p:cxnSp>
      <p:cxnSp>
        <p:nvCxnSpPr>
          <p:cNvPr id="718" name="Straight Arrow Connector 38"/>
          <p:cNvCxnSpPr>
            <a:stCxn id="722" idx="0"/>
            <a:endCxn id="715" idx="0"/>
          </p:cNvCxnSpPr>
          <p:nvPr/>
        </p:nvCxnSpPr>
        <p:spPr>
          <a:xfrm flipV="1">
            <a:off x="8720548" y="6529083"/>
            <a:ext cx="797594" cy="1"/>
          </a:xfrm>
          <a:prstGeom prst="straightConnector1">
            <a:avLst/>
          </a:prstGeom>
          <a:ln>
            <a:solidFill>
              <a:srgbClr val="000000"/>
            </a:solidFill>
            <a:tailEnd type="triangle"/>
          </a:ln>
        </p:spPr>
      </p:cxnSp>
      <p:sp>
        <p:nvSpPr>
          <p:cNvPr id="719" name="Rectangle 11"/>
          <p:cNvSpPr/>
          <p:nvPr/>
        </p:nvSpPr>
        <p:spPr>
          <a:xfrm>
            <a:off x="7653361" y="5323631"/>
            <a:ext cx="550198" cy="2413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抗混滤波器</a:t>
            </a:r>
          </a:p>
        </p:txBody>
      </p:sp>
      <p:cxnSp>
        <p:nvCxnSpPr>
          <p:cNvPr id="720" name="Straight Arrow Connector 35"/>
          <p:cNvCxnSpPr>
            <a:stCxn id="719" idx="0"/>
            <a:endCxn id="722" idx="0"/>
          </p:cNvCxnSpPr>
          <p:nvPr/>
        </p:nvCxnSpPr>
        <p:spPr>
          <a:xfrm flipV="1">
            <a:off x="7928460" y="6529083"/>
            <a:ext cx="792089" cy="1049"/>
          </a:xfrm>
          <a:prstGeom prst="straightConnector1">
            <a:avLst/>
          </a:prstGeom>
          <a:ln>
            <a:solidFill>
              <a:srgbClr val="000000"/>
            </a:solidFill>
            <a:tailEnd type="triangle"/>
          </a:ln>
        </p:spPr>
      </p:cxnSp>
      <p:sp>
        <p:nvSpPr>
          <p:cNvPr id="721" name="Rectangle 11"/>
          <p:cNvSpPr/>
          <p:nvPr/>
        </p:nvSpPr>
        <p:spPr>
          <a:xfrm>
            <a:off x="6069185" y="5552230"/>
            <a:ext cx="550198" cy="19558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22" name="Rectangle 11"/>
          <p:cNvSpPr/>
          <p:nvPr/>
        </p:nvSpPr>
        <p:spPr>
          <a:xfrm>
            <a:off x="8445449" y="5322583"/>
            <a:ext cx="550198" cy="2413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23" name="Rectangle 2"/>
          <p:cNvSpPr/>
          <p:nvPr/>
        </p:nvSpPr>
        <p:spPr>
          <a:xfrm>
            <a:off x="2250743"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4" name="Rectangle 3"/>
          <p:cNvSpPr/>
          <p:nvPr/>
        </p:nvSpPr>
        <p:spPr>
          <a:xfrm>
            <a:off x="3930902"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5" name="Rectangle 4"/>
          <p:cNvSpPr/>
          <p:nvPr/>
        </p:nvSpPr>
        <p:spPr>
          <a:xfrm>
            <a:off x="2250743"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6" name="Rectangle 5"/>
          <p:cNvSpPr/>
          <p:nvPr/>
        </p:nvSpPr>
        <p:spPr>
          <a:xfrm>
            <a:off x="3930902"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7" name="Rectangle 6"/>
          <p:cNvSpPr/>
          <p:nvPr/>
        </p:nvSpPr>
        <p:spPr>
          <a:xfrm>
            <a:off x="2250743"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8" name="Rectangle 7"/>
          <p:cNvSpPr/>
          <p:nvPr/>
        </p:nvSpPr>
        <p:spPr>
          <a:xfrm>
            <a:off x="3930902"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cxnSp>
        <p:nvCxnSpPr>
          <p:cNvPr id="729" name="Straight Arrow Connector 15"/>
          <p:cNvCxnSpPr>
            <a:stCxn id="723" idx="0"/>
            <a:endCxn id="724" idx="0"/>
          </p:cNvCxnSpPr>
          <p:nvPr/>
        </p:nvCxnSpPr>
        <p:spPr>
          <a:xfrm>
            <a:off x="2988420" y="5096492"/>
            <a:ext cx="1680160" cy="1"/>
          </a:xfrm>
          <a:prstGeom prst="straightConnector1">
            <a:avLst/>
          </a:prstGeom>
          <a:ln>
            <a:solidFill>
              <a:srgbClr val="000000"/>
            </a:solidFill>
            <a:tailEnd type="triangle"/>
          </a:ln>
        </p:spPr>
      </p:cxnSp>
      <p:cxnSp>
        <p:nvCxnSpPr>
          <p:cNvPr id="730" name="Straight Arrow Connector 17"/>
          <p:cNvCxnSpPr>
            <a:stCxn id="725" idx="0"/>
            <a:endCxn id="726" idx="0"/>
          </p:cNvCxnSpPr>
          <p:nvPr/>
        </p:nvCxnSpPr>
        <p:spPr>
          <a:xfrm>
            <a:off x="2988420" y="6530130"/>
            <a:ext cx="1680160" cy="1"/>
          </a:xfrm>
          <a:prstGeom prst="straightConnector1">
            <a:avLst/>
          </a:prstGeom>
          <a:ln>
            <a:solidFill>
              <a:srgbClr val="000000"/>
            </a:solidFill>
            <a:tailEnd type="triangle"/>
          </a:ln>
        </p:spPr>
      </p:cxnSp>
      <p:cxnSp>
        <p:nvCxnSpPr>
          <p:cNvPr id="731" name="Straight Arrow Connector 20"/>
          <p:cNvCxnSpPr>
            <a:stCxn id="727" idx="0"/>
            <a:endCxn id="728" idx="0"/>
          </p:cNvCxnSpPr>
          <p:nvPr/>
        </p:nvCxnSpPr>
        <p:spPr>
          <a:xfrm>
            <a:off x="2988420" y="8018139"/>
            <a:ext cx="1680160" cy="1"/>
          </a:xfrm>
          <a:prstGeom prst="straightConnector1">
            <a:avLst/>
          </a:prstGeom>
          <a:ln>
            <a:solidFill>
              <a:srgbClr val="000000"/>
            </a:solidFill>
            <a:tailEnd type="triangle"/>
          </a:ln>
        </p:spPr>
      </p:cxnSp>
      <p:cxnSp>
        <p:nvCxnSpPr>
          <p:cNvPr id="732" name="Straight Arrow Connector 23"/>
          <p:cNvCxnSpPr>
            <a:stCxn id="724" idx="0"/>
            <a:endCxn id="721" idx="0"/>
          </p:cNvCxnSpPr>
          <p:nvPr/>
        </p:nvCxnSpPr>
        <p:spPr>
          <a:xfrm>
            <a:off x="4668579" y="5096492"/>
            <a:ext cx="1675705" cy="1433639"/>
          </a:xfrm>
          <a:prstGeom prst="straightConnector1">
            <a:avLst/>
          </a:prstGeom>
          <a:ln>
            <a:solidFill>
              <a:srgbClr val="000000"/>
            </a:solidFill>
            <a:tailEnd type="triangle"/>
          </a:ln>
        </p:spPr>
      </p:cxnSp>
      <p:cxnSp>
        <p:nvCxnSpPr>
          <p:cNvPr id="733" name="Straight Arrow Connector 23"/>
          <p:cNvCxnSpPr>
            <a:stCxn id="726" idx="0"/>
            <a:endCxn id="721" idx="0"/>
          </p:cNvCxnSpPr>
          <p:nvPr/>
        </p:nvCxnSpPr>
        <p:spPr>
          <a:xfrm>
            <a:off x="4668579" y="6530130"/>
            <a:ext cx="1675705" cy="1"/>
          </a:xfrm>
          <a:prstGeom prst="straightConnector1">
            <a:avLst/>
          </a:prstGeom>
          <a:ln>
            <a:solidFill>
              <a:srgbClr val="000000"/>
            </a:solidFill>
            <a:tailEnd type="triangle"/>
          </a:ln>
        </p:spPr>
      </p:cxnSp>
      <p:cxnSp>
        <p:nvCxnSpPr>
          <p:cNvPr id="734" name="Straight Arrow Connector 23"/>
          <p:cNvCxnSpPr>
            <a:stCxn id="728" idx="0"/>
            <a:endCxn id="721" idx="0"/>
          </p:cNvCxnSpPr>
          <p:nvPr/>
        </p:nvCxnSpPr>
        <p:spPr>
          <a:xfrm flipV="1">
            <a:off x="4668579" y="6530130"/>
            <a:ext cx="1675705" cy="1488010"/>
          </a:xfrm>
          <a:prstGeom prst="straightConnector1">
            <a:avLst/>
          </a:prstGeom>
          <a:ln>
            <a:solidFill>
              <a:srgbClr val="000000"/>
            </a:solidFill>
            <a:tailEnd type="triangle"/>
          </a:ln>
        </p:spPr>
      </p:cxn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5" name="组合 2"/>
          <p:cNvGrpSpPr/>
          <p:nvPr/>
        </p:nvGrpSpPr>
        <p:grpSpPr>
          <a:xfrm>
            <a:off x="1320956" y="2183507"/>
            <a:ext cx="3921735" cy="2414049"/>
            <a:chOff x="0" y="0"/>
            <a:chExt cx="3921733" cy="2414047"/>
          </a:xfrm>
        </p:grpSpPr>
        <p:sp>
          <p:nvSpPr>
            <p:cNvPr id="736" name="Rectangle 11"/>
            <p:cNvSpPr/>
            <p:nvPr/>
          </p:nvSpPr>
          <p:spPr>
            <a:xfrm>
              <a:off x="975277"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37" name="Rectangle 13"/>
            <p:cNvSpPr/>
            <p:nvPr/>
          </p:nvSpPr>
          <p:spPr>
            <a:xfrm>
              <a:off x="3360525"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38" name="Straight Arrow Connector 32"/>
            <p:cNvSpPr/>
            <p:nvPr/>
          </p:nvSpPr>
          <p:spPr>
            <a:xfrm>
              <a:off x="550196" y="1207547"/>
              <a:ext cx="425083"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39" name="Straight Arrow Connector 35"/>
            <p:cNvSpPr/>
            <p:nvPr/>
          </p:nvSpPr>
          <p:spPr>
            <a:xfrm>
              <a:off x="1525475" y="1207547"/>
              <a:ext cx="250876"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0" name="Straight Arrow Connector 38"/>
            <p:cNvSpPr/>
            <p:nvPr/>
          </p:nvSpPr>
          <p:spPr>
            <a:xfrm>
              <a:off x="3118635" y="1206500"/>
              <a:ext cx="241892"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1" name="Rectangle 11"/>
            <p:cNvSpPr/>
            <p:nvPr/>
          </p:nvSpPr>
          <p:spPr>
            <a:xfrm>
              <a:off x="1776350"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42" name="Straight Arrow Connector 35"/>
            <p:cNvSpPr/>
            <p:nvPr/>
          </p:nvSpPr>
          <p:spPr>
            <a:xfrm flipV="1">
              <a:off x="2326547"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3" name="Rectangle 11"/>
            <p:cNvSpPr/>
            <p:nvPr/>
          </p:nvSpPr>
          <p:spPr>
            <a:xfrm>
              <a:off x="2568437"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44" name="Rectangle 8"/>
            <p:cNvSpPr/>
            <p:nvPr/>
          </p:nvSpPr>
          <p:spPr>
            <a:xfrm>
              <a:off x="0" y="229647"/>
              <a:ext cx="550197" cy="1955801"/>
            </a:xfrm>
            <a:prstGeom prst="rect">
              <a:avLst/>
            </a:prstGeom>
            <a:solidFill>
              <a:srgbClr val="4F81BD"/>
            </a:solidFill>
            <a:ln w="25400" cap="flat">
              <a:solidFill>
                <a:srgbClr val="3A5E8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多路开关</a:t>
              </a:r>
            </a:p>
          </p:txBody>
        </p:sp>
      </p:grpSp>
      <p:sp>
        <p:nvSpPr>
          <p:cNvPr id="746" name="Rectangle 5"/>
          <p:cNvSpPr txBox="1"/>
          <p:nvPr/>
        </p:nvSpPr>
        <p:spPr>
          <a:xfrm>
            <a:off x="1171451" y="5203837"/>
            <a:ext cx="8402637" cy="427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多路开关</a:t>
            </a:r>
            <a:r>
              <a:rPr u="none"/>
              <a:t>：模拟信号在传输路径中切换、导通和截止 </a:t>
            </a:r>
          </a:p>
        </p:txBody>
      </p:sp>
      <p:pic>
        <p:nvPicPr>
          <p:cNvPr id="747" name="Picture 2" descr="Picture 2"/>
          <p:cNvPicPr>
            <a:picLocks noChangeAspect="1"/>
          </p:cNvPicPr>
          <p:nvPr/>
        </p:nvPicPr>
        <p:blipFill>
          <a:blip r:embed="rId3">
            <a:extLst/>
          </a:blip>
          <a:stretch>
            <a:fillRect/>
          </a:stretch>
        </p:blipFill>
        <p:spPr>
          <a:xfrm>
            <a:off x="6114349" y="1824645"/>
            <a:ext cx="2790545" cy="2928108"/>
          </a:xfrm>
          <a:prstGeom prst="rect">
            <a:avLst/>
          </a:prstGeom>
          <a:ln w="12700">
            <a:miter lim="400000"/>
          </a:ln>
        </p:spPr>
      </p:pic>
      <p:pic>
        <p:nvPicPr>
          <p:cNvPr id="748" name="Picture 3" descr="Picture 3"/>
          <p:cNvPicPr>
            <a:picLocks noChangeAspect="1"/>
          </p:cNvPicPr>
          <p:nvPr/>
        </p:nvPicPr>
        <p:blipFill>
          <a:blip r:embed="rId4">
            <a:extLst/>
          </a:blip>
          <a:stretch>
            <a:fillRect/>
          </a:stretch>
        </p:blipFill>
        <p:spPr>
          <a:xfrm>
            <a:off x="9382472" y="1298510"/>
            <a:ext cx="2178134" cy="3592209"/>
          </a:xfrm>
          <a:prstGeom prst="rect">
            <a:avLst/>
          </a:prstGeom>
          <a:ln w="12700">
            <a:miter lim="400000"/>
          </a:ln>
        </p:spPr>
      </p:pic>
      <p:sp>
        <p:nvSpPr>
          <p:cNvPr id="749" name="数据采集"/>
          <p:cNvSpPr>
            <a:spLocks noGrp="1"/>
          </p:cNvSpPr>
          <p:nvPr>
            <p:ph type="title"/>
          </p:nvPr>
        </p:nvSpPr>
        <p:spPr>
          <a:prstGeom prst="rect">
            <a:avLst/>
          </a:prstGeom>
        </p:spPr>
        <p:txBody>
          <a:bodyPr/>
          <a:lstStyle/>
          <a:p>
            <a:r>
              <a:t>数据采集</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 name="组合 1"/>
          <p:cNvGrpSpPr/>
          <p:nvPr/>
        </p:nvGrpSpPr>
        <p:grpSpPr>
          <a:xfrm>
            <a:off x="2249682" y="2467024"/>
            <a:ext cx="3849726" cy="2414049"/>
            <a:chOff x="0" y="0"/>
            <a:chExt cx="3849724" cy="2414047"/>
          </a:xfrm>
        </p:grpSpPr>
        <p:sp>
          <p:nvSpPr>
            <p:cNvPr id="753" name="Rectangle 13"/>
            <p:cNvSpPr/>
            <p:nvPr/>
          </p:nvSpPr>
          <p:spPr>
            <a:xfrm>
              <a:off x="3288517" y="457199"/>
              <a:ext cx="561208"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54" name="Straight Arrow Connector 32"/>
            <p:cNvSpPr/>
            <p:nvPr/>
          </p:nvSpPr>
          <p:spPr>
            <a:xfrm>
              <a:off x="478188" y="1207547"/>
              <a:ext cx="425081"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5" name="Straight Arrow Connector 35"/>
            <p:cNvSpPr/>
            <p:nvPr/>
          </p:nvSpPr>
          <p:spPr>
            <a:xfrm>
              <a:off x="1453466" y="1207547"/>
              <a:ext cx="250875"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6" name="Straight Arrow Connector 38"/>
            <p:cNvSpPr/>
            <p:nvPr/>
          </p:nvSpPr>
          <p:spPr>
            <a:xfrm>
              <a:off x="3046626" y="1206500"/>
              <a:ext cx="241891"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7" name="Rectangle 11"/>
            <p:cNvSpPr/>
            <p:nvPr/>
          </p:nvSpPr>
          <p:spPr>
            <a:xfrm>
              <a:off x="1704341" y="1047"/>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58" name="Straight Arrow Connector 35"/>
            <p:cNvSpPr/>
            <p:nvPr/>
          </p:nvSpPr>
          <p:spPr>
            <a:xfrm flipV="1">
              <a:off x="2254538" y="1206499"/>
              <a:ext cx="241891"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9" name="Rectangle 11"/>
            <p:cNvSpPr/>
            <p:nvPr/>
          </p:nvSpPr>
          <p:spPr>
            <a:xfrm>
              <a:off x="2496429" y="0"/>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60"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61" name="Rectangle 8"/>
            <p:cNvSpPr/>
            <p:nvPr/>
          </p:nvSpPr>
          <p:spPr>
            <a:xfrm>
              <a:off x="903269" y="1047"/>
              <a:ext cx="550197" cy="2413001"/>
            </a:xfrm>
            <a:prstGeom prst="rect">
              <a:avLst/>
            </a:prstGeom>
            <a:solidFill>
              <a:srgbClr val="4F81BD"/>
            </a:solidFill>
            <a:ln w="25400" cap="flat">
              <a:solidFill>
                <a:srgbClr val="3A5E8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采样保持器</a:t>
              </a:r>
            </a:p>
          </p:txBody>
        </p:sp>
      </p:grpSp>
      <p:sp>
        <p:nvSpPr>
          <p:cNvPr id="763" name="Rectangle 6"/>
          <p:cNvSpPr txBox="1"/>
          <p:nvPr/>
        </p:nvSpPr>
        <p:spPr>
          <a:xfrm>
            <a:off x="611981" y="5767232"/>
            <a:ext cx="9012238" cy="1027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914400">
              <a:lnSpc>
                <a:spcPct val="140000"/>
              </a:lnSpc>
              <a:defRPr b="0">
                <a:latin typeface="华文中宋"/>
                <a:ea typeface="华文中宋"/>
                <a:cs typeface="华文中宋"/>
                <a:sym typeface="华文中宋"/>
              </a:defRPr>
            </a:pPr>
            <a:r>
              <a:rPr u="sng"/>
              <a:t>采样：</a:t>
            </a:r>
            <a:r>
              <a:t> 要求输出信号能快速而准确地跟随信号的变化</a:t>
            </a:r>
          </a:p>
          <a:p>
            <a:pPr algn="l" defTabSz="914400">
              <a:lnSpc>
                <a:spcPct val="140000"/>
              </a:lnSpc>
              <a:defRPr b="0">
                <a:latin typeface="华文中宋"/>
                <a:ea typeface="华文中宋"/>
                <a:cs typeface="华文中宋"/>
                <a:sym typeface="华文中宋"/>
              </a:defRPr>
            </a:pPr>
            <a:r>
              <a:rPr u="sng"/>
              <a:t>保持：</a:t>
            </a:r>
            <a:r>
              <a:t> 在两次采样间隔内保持上一次采样结束时的状态。  </a:t>
            </a:r>
          </a:p>
        </p:txBody>
      </p:sp>
      <p:pic>
        <p:nvPicPr>
          <p:cNvPr id="764" name="Picture 7" descr="Picture 7"/>
          <p:cNvPicPr>
            <a:picLocks noChangeAspect="1"/>
          </p:cNvPicPr>
          <p:nvPr/>
        </p:nvPicPr>
        <p:blipFill>
          <a:blip r:embed="rId2">
            <a:extLst/>
          </a:blip>
          <a:stretch>
            <a:fillRect/>
          </a:stretch>
        </p:blipFill>
        <p:spPr>
          <a:xfrm>
            <a:off x="7873916" y="1812585"/>
            <a:ext cx="4081198" cy="2701237"/>
          </a:xfrm>
          <a:prstGeom prst="rect">
            <a:avLst/>
          </a:prstGeom>
          <a:ln w="12700">
            <a:miter lim="400000"/>
          </a:ln>
        </p:spPr>
      </p:pic>
      <p:pic>
        <p:nvPicPr>
          <p:cNvPr id="765" name="Picture 2" descr="Picture 2"/>
          <p:cNvPicPr>
            <a:picLocks noChangeAspect="1"/>
          </p:cNvPicPr>
          <p:nvPr/>
        </p:nvPicPr>
        <p:blipFill>
          <a:blip r:embed="rId3">
            <a:extLst/>
          </a:blip>
          <a:stretch>
            <a:fillRect/>
          </a:stretch>
        </p:blipFill>
        <p:spPr>
          <a:xfrm rot="16200000">
            <a:off x="8659796" y="4383916"/>
            <a:ext cx="3261468" cy="4251640"/>
          </a:xfrm>
          <a:prstGeom prst="rect">
            <a:avLst/>
          </a:prstGeom>
          <a:ln w="12700">
            <a:miter lim="400000"/>
          </a:ln>
        </p:spPr>
      </p:pic>
      <p:sp>
        <p:nvSpPr>
          <p:cNvPr id="766" name="数据采集"/>
          <p:cNvSpPr>
            <a:spLocks noGrp="1"/>
          </p:cNvSpPr>
          <p:nvPr>
            <p:ph type="title"/>
          </p:nvPr>
        </p:nvSpPr>
        <p:spPr>
          <a:prstGeom prst="rect">
            <a:avLst/>
          </a:prstGeom>
        </p:spPr>
        <p:txBody>
          <a:bodyPr/>
          <a:lstStyle/>
          <a:p>
            <a:r>
              <a:t>数据采集</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7" name="成组"/>
          <p:cNvGrpSpPr/>
          <p:nvPr/>
        </p:nvGrpSpPr>
        <p:grpSpPr>
          <a:xfrm>
            <a:off x="1510639" y="2153137"/>
            <a:ext cx="3849727" cy="2414049"/>
            <a:chOff x="0" y="0"/>
            <a:chExt cx="3849725" cy="2414047"/>
          </a:xfrm>
        </p:grpSpPr>
        <p:sp>
          <p:nvSpPr>
            <p:cNvPr id="768" name="Rectangle 13"/>
            <p:cNvSpPr/>
            <p:nvPr/>
          </p:nvSpPr>
          <p:spPr>
            <a:xfrm>
              <a:off x="3288517"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69" name="Straight Arrow Connector 32"/>
            <p:cNvSpPr/>
            <p:nvPr/>
          </p:nvSpPr>
          <p:spPr>
            <a:xfrm>
              <a:off x="478189" y="1207547"/>
              <a:ext cx="396280"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0" name="Straight Arrow Connector 35"/>
            <p:cNvSpPr/>
            <p:nvPr/>
          </p:nvSpPr>
          <p:spPr>
            <a:xfrm>
              <a:off x="1424664" y="1207547"/>
              <a:ext cx="279678"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cxnSp>
          <p:nvCxnSpPr>
            <p:cNvPr id="771" name="Straight Arrow Connector 38"/>
            <p:cNvCxnSpPr>
              <a:stCxn id="773" idx="0"/>
              <a:endCxn id="768" idx="0"/>
            </p:cNvCxnSpPr>
            <p:nvPr/>
          </p:nvCxnSpPr>
          <p:spPr>
            <a:xfrm flipV="1">
              <a:off x="2771528" y="1206499"/>
              <a:ext cx="797594" cy="2"/>
            </a:xfrm>
            <a:prstGeom prst="straightConnector1">
              <a:avLst/>
            </a:prstGeom>
            <a:ln w="9525" cap="flat">
              <a:solidFill>
                <a:srgbClr val="000000"/>
              </a:solidFill>
              <a:prstDash val="solid"/>
              <a:round/>
              <a:tailEnd type="triangle" w="med" len="med"/>
            </a:ln>
            <a:effectLst/>
          </p:spPr>
        </p:cxnSp>
        <p:sp>
          <p:nvSpPr>
            <p:cNvPr id="772" name="Straight Arrow Connector 35"/>
            <p:cNvSpPr/>
            <p:nvPr/>
          </p:nvSpPr>
          <p:spPr>
            <a:xfrm flipV="1">
              <a:off x="2254539"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3" name="Rectangle 11"/>
            <p:cNvSpPr/>
            <p:nvPr/>
          </p:nvSpPr>
          <p:spPr>
            <a:xfrm>
              <a:off x="2496430"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74"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75" name="Rectangle 11"/>
            <p:cNvSpPr/>
            <p:nvPr/>
          </p:nvSpPr>
          <p:spPr>
            <a:xfrm>
              <a:off x="874468"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76" name="Rectangle 8"/>
            <p:cNvSpPr/>
            <p:nvPr/>
          </p:nvSpPr>
          <p:spPr>
            <a:xfrm>
              <a:off x="1685449"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抗混滤波器</a:t>
              </a:r>
            </a:p>
          </p:txBody>
        </p:sp>
      </p:grpSp>
      <p:sp>
        <p:nvSpPr>
          <p:cNvPr id="778" name="Rectangle 5"/>
          <p:cNvSpPr txBox="1"/>
          <p:nvPr/>
        </p:nvSpPr>
        <p:spPr>
          <a:xfrm>
            <a:off x="961327" y="5267558"/>
            <a:ext cx="8402637" cy="42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抗混滤波器</a:t>
            </a:r>
            <a:r>
              <a:rPr u="none"/>
              <a:t>：避免高频信号干扰模数转换器 </a:t>
            </a:r>
          </a:p>
        </p:txBody>
      </p:sp>
      <p:pic>
        <p:nvPicPr>
          <p:cNvPr id="779" name="Picture 2" descr="Picture 2"/>
          <p:cNvPicPr>
            <a:picLocks noChangeAspect="1"/>
          </p:cNvPicPr>
          <p:nvPr/>
        </p:nvPicPr>
        <p:blipFill>
          <a:blip r:embed="rId3">
            <a:extLst/>
          </a:blip>
          <a:stretch>
            <a:fillRect/>
          </a:stretch>
        </p:blipFill>
        <p:spPr>
          <a:xfrm>
            <a:off x="6158517" y="1466395"/>
            <a:ext cx="4760601" cy="3053351"/>
          </a:xfrm>
          <a:prstGeom prst="rect">
            <a:avLst/>
          </a:prstGeom>
          <a:ln w="12700">
            <a:miter lim="400000"/>
          </a:ln>
        </p:spPr>
      </p:pic>
      <p:sp>
        <p:nvSpPr>
          <p:cNvPr id="780" name="数据采集"/>
          <p:cNvSpPr>
            <a:spLocks noGrp="1"/>
          </p:cNvSpPr>
          <p:nvPr>
            <p:ph type="title"/>
          </p:nvPr>
        </p:nvSpPr>
        <p:spPr>
          <a:prstGeom prst="rect">
            <a:avLst/>
          </a:prstGeom>
        </p:spPr>
        <p:txBody>
          <a:bodyPr/>
          <a:lstStyle/>
          <a:p>
            <a:r>
              <a:t>数据采集</a:t>
            </a:r>
          </a:p>
        </p:txBody>
      </p:sp>
      <p:sp>
        <p:nvSpPr>
          <p:cNvPr id="781" name="“奈奎斯特采样定律”"/>
          <p:cNvSpPr txBox="1"/>
          <p:nvPr/>
        </p:nvSpPr>
        <p:spPr>
          <a:xfrm>
            <a:off x="7825522" y="5158872"/>
            <a:ext cx="3221336" cy="645313"/>
          </a:xfrm>
          <a:prstGeom prst="rect">
            <a:avLst/>
          </a:prstGeom>
          <a:ln w="25400">
            <a:solidFill>
              <a:schemeClr val="accent5">
                <a:hueOff val="-82419"/>
                <a:satOff val="-9513"/>
                <a:lumOff val="-16343"/>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solidFill>
                  <a:srgbClr val="136EC2"/>
                </a:solidFill>
                <a:latin typeface="Arial"/>
                <a:ea typeface="Arial"/>
                <a:cs typeface="Arial"/>
                <a:sym typeface="Arial"/>
              </a:defRPr>
            </a:pPr>
            <a:r>
              <a:rPr>
                <a:solidFill>
                  <a:srgbClr val="333333"/>
                </a:solidFill>
              </a:rPr>
              <a:t>“</a:t>
            </a:r>
            <a:r>
              <a:rPr u="sng">
                <a:hlinkClick r:id="rId4"/>
              </a:rPr>
              <a:t>奈奎斯特采样定律</a:t>
            </a:r>
            <a:r>
              <a:rPr>
                <a:solidFill>
                  <a:srgbClr val="333333"/>
                </a:solidFill>
              </a:rPr>
              <a:t>”</a:t>
            </a:r>
          </a:p>
        </p:txBody>
      </p:sp>
      <p:sp>
        <p:nvSpPr>
          <p:cNvPr id="782" name="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
          <p:cNvSpPr txBox="1"/>
          <p:nvPr/>
        </p:nvSpPr>
        <p:spPr>
          <a:xfrm>
            <a:off x="846648" y="5867491"/>
            <a:ext cx="10850861" cy="1176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000" b="0">
                <a:solidFill>
                  <a:srgbClr val="333333"/>
                </a:solidFill>
                <a:latin typeface="Arial"/>
                <a:ea typeface="Arial"/>
                <a:cs typeface="Arial"/>
                <a:sym typeface="Arial"/>
              </a:defRPr>
            </a:lvl1pPr>
          </a:lstStyle>
          <a:p>
            <a:r>
              <a:t>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a:t>
            </a:r>
          </a:p>
        </p:txBody>
      </p:sp>
      <p:pic>
        <p:nvPicPr>
          <p:cNvPr id="783" name="图像" descr="图像"/>
          <p:cNvPicPr>
            <a:picLocks noChangeAspect="1"/>
          </p:cNvPicPr>
          <p:nvPr/>
        </p:nvPicPr>
        <p:blipFill>
          <a:blip r:embed="rId5">
            <a:extLst/>
          </a:blip>
          <a:stretch>
            <a:fillRect/>
          </a:stretch>
        </p:blipFill>
        <p:spPr>
          <a:xfrm>
            <a:off x="2215041" y="7125195"/>
            <a:ext cx="1866901" cy="9652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77"/>
                                        </p:tgtEl>
                                        <p:attrNameLst>
                                          <p:attrName>style.visibility</p:attrName>
                                        </p:attrNameLst>
                                      </p:cBhvr>
                                      <p:to>
                                        <p:strVal val="visible"/>
                                      </p:to>
                                    </p:set>
                                    <p:animEffect transition="in" filter="box(out)">
                                      <p:cBhvr>
                                        <p:cTn id="7" dur="1000"/>
                                        <p:tgtEl>
                                          <p:spTgt spid="7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79"/>
                                        </p:tgtEl>
                                        <p:attrNameLst>
                                          <p:attrName>style.visibility</p:attrName>
                                        </p:attrNameLst>
                                      </p:cBhvr>
                                      <p:to>
                                        <p:strVal val="visible"/>
                                      </p:to>
                                    </p:set>
                                    <p:animEffect transition="in" filter="box(out)">
                                      <p:cBhvr>
                                        <p:cTn id="12" dur="500"/>
                                        <p:tgtEl>
                                          <p:spTgt spid="7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78"/>
                                        </p:tgtEl>
                                        <p:attrNameLst>
                                          <p:attrName>style.visibility</p:attrName>
                                        </p:attrNameLst>
                                      </p:cBhvr>
                                      <p:to>
                                        <p:strVal val="visible"/>
                                      </p:to>
                                    </p:set>
                                    <p:animEffect transition="in" filter="box(out)">
                                      <p:cBhvr>
                                        <p:cTn id="17" dur="1000"/>
                                        <p:tgtEl>
                                          <p:spTgt spid="7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781"/>
                                        </p:tgtEl>
                                        <p:attrNameLst>
                                          <p:attrName>style.visibility</p:attrName>
                                        </p:attrNameLst>
                                      </p:cBhvr>
                                      <p:to>
                                        <p:strVal val="visible"/>
                                      </p:to>
                                    </p:set>
                                    <p:animEffect transition="in" filter="box(out)">
                                      <p:cBhvr>
                                        <p:cTn id="22" dur="1000"/>
                                        <p:tgtEl>
                                          <p:spTgt spid="7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782"/>
                                        </p:tgtEl>
                                        <p:attrNameLst>
                                          <p:attrName>style.visibility</p:attrName>
                                        </p:attrNameLst>
                                      </p:cBhvr>
                                      <p:to>
                                        <p:strVal val="visible"/>
                                      </p:to>
                                    </p:set>
                                    <p:animEffect transition="in" filter="box(out)">
                                      <p:cBhvr>
                                        <p:cTn id="27" dur="1000"/>
                                        <p:tgtEl>
                                          <p:spTgt spid="7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783"/>
                                        </p:tgtEl>
                                        <p:attrNameLst>
                                          <p:attrName>style.visibility</p:attrName>
                                        </p:attrNameLst>
                                      </p:cBhvr>
                                      <p:to>
                                        <p:strVal val="visible"/>
                                      </p:to>
                                    </p:set>
                                    <p:animEffect transition="in" filter="box(out)">
                                      <p:cBhvr>
                                        <p:cTn id="32" dur="1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1" animBg="1" advAuto="0"/>
      <p:bldP spid="778" grpId="3" animBg="1" advAuto="0"/>
      <p:bldP spid="779" grpId="2" animBg="1" advAuto="0"/>
      <p:bldP spid="781" grpId="4" animBg="1" advAuto="0"/>
      <p:bldP spid="782" grpId="5" animBg="1" advAuto="0"/>
      <p:bldP spid="783" grpId="6"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数据采集"/>
          <p:cNvSpPr>
            <a:spLocks noGrp="1"/>
          </p:cNvSpPr>
          <p:nvPr>
            <p:ph type="title"/>
          </p:nvPr>
        </p:nvSpPr>
        <p:spPr>
          <a:prstGeom prst="rect">
            <a:avLst/>
          </a:prstGeom>
        </p:spPr>
        <p:txBody>
          <a:bodyPr/>
          <a:lstStyle/>
          <a:p>
            <a:r>
              <a:t>数据采集</a:t>
            </a:r>
          </a:p>
        </p:txBody>
      </p:sp>
      <p:sp>
        <p:nvSpPr>
          <p:cNvPr id="788" name="Rectangle 5"/>
          <p:cNvSpPr txBox="1"/>
          <p:nvPr/>
        </p:nvSpPr>
        <p:spPr>
          <a:xfrm>
            <a:off x="1447655" y="5940969"/>
            <a:ext cx="8402638" cy="1018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模数转换器</a:t>
            </a:r>
            <a:r>
              <a:rPr u="none"/>
              <a:t>：将模拟量信号，如电压、电流等，转换为计算机可以理解的数字量信号 </a:t>
            </a:r>
          </a:p>
        </p:txBody>
      </p:sp>
      <p:grpSp>
        <p:nvGrpSpPr>
          <p:cNvPr id="798" name="成组"/>
          <p:cNvGrpSpPr/>
          <p:nvPr/>
        </p:nvGrpSpPr>
        <p:grpSpPr>
          <a:xfrm>
            <a:off x="1539097" y="2256680"/>
            <a:ext cx="3849728" cy="2413001"/>
            <a:chOff x="0" y="0"/>
            <a:chExt cx="3849726" cy="2413000"/>
          </a:xfrm>
        </p:grpSpPr>
        <p:sp>
          <p:nvSpPr>
            <p:cNvPr id="789" name="Rectangle 13"/>
            <p:cNvSpPr/>
            <p:nvPr/>
          </p:nvSpPr>
          <p:spPr>
            <a:xfrm>
              <a:off x="3288518" y="456151"/>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90" name="Straight Arrow Connector 32"/>
            <p:cNvSpPr/>
            <p:nvPr/>
          </p:nvSpPr>
          <p:spPr>
            <a:xfrm>
              <a:off x="478189" y="1206500"/>
              <a:ext cx="396280"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1" name="Straight Arrow Connector 35"/>
            <p:cNvSpPr/>
            <p:nvPr/>
          </p:nvSpPr>
          <p:spPr>
            <a:xfrm>
              <a:off x="1424665" y="1206500"/>
              <a:ext cx="279678"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2" name="Straight Arrow Connector 38"/>
            <p:cNvSpPr/>
            <p:nvPr/>
          </p:nvSpPr>
          <p:spPr>
            <a:xfrm>
              <a:off x="3046627" y="1205452"/>
              <a:ext cx="241892"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3" name="Straight Arrow Connector 35"/>
            <p:cNvSpPr/>
            <p:nvPr/>
          </p:nvSpPr>
          <p:spPr>
            <a:xfrm flipV="1">
              <a:off x="2254539" y="1205452"/>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4" name="Rectangle 11"/>
            <p:cNvSpPr/>
            <p:nvPr/>
          </p:nvSpPr>
          <p:spPr>
            <a:xfrm>
              <a:off x="0" y="228599"/>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95" name="Rectangle 11"/>
            <p:cNvSpPr/>
            <p:nvPr/>
          </p:nvSpPr>
          <p:spPr>
            <a:xfrm>
              <a:off x="874468"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96" name="Rectangle 11"/>
            <p:cNvSpPr/>
            <p:nvPr/>
          </p:nvSpPr>
          <p:spPr>
            <a:xfrm>
              <a:off x="1704341"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97" name="Rectangle 8"/>
            <p:cNvSpPr/>
            <p:nvPr/>
          </p:nvSpPr>
          <p:spPr>
            <a:xfrm>
              <a:off x="2496430"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模数转换器</a:t>
              </a:r>
            </a:p>
          </p:txBody>
        </p:sp>
      </p:grpSp>
      <p:pic>
        <p:nvPicPr>
          <p:cNvPr id="799" name="Picture 2" descr="Picture 2"/>
          <p:cNvPicPr>
            <a:picLocks noChangeAspect="1"/>
          </p:cNvPicPr>
          <p:nvPr/>
        </p:nvPicPr>
        <p:blipFill>
          <a:blip r:embed="rId2">
            <a:extLst/>
          </a:blip>
          <a:stretch>
            <a:fillRect/>
          </a:stretch>
        </p:blipFill>
        <p:spPr>
          <a:xfrm>
            <a:off x="6338696" y="1784856"/>
            <a:ext cx="5848733" cy="3512783"/>
          </a:xfrm>
          <a:prstGeom prst="rect">
            <a:avLst/>
          </a:prstGeom>
          <a:ln w="12700">
            <a:miter lim="400000"/>
          </a:ln>
        </p:spPr>
      </p:pic>
      <p:sp>
        <p:nvSpPr>
          <p:cNvPr id="800" name="主要性能：精度，采样频率，线性度等"/>
          <p:cNvSpPr txBox="1"/>
          <p:nvPr/>
        </p:nvSpPr>
        <p:spPr>
          <a:xfrm>
            <a:off x="1411342" y="7592211"/>
            <a:ext cx="52959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主要性能：精度，采样频率，线性度等</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99"/>
                                        </p:tgtEl>
                                        <p:attrNameLst>
                                          <p:attrName>style.visibility</p:attrName>
                                        </p:attrNameLst>
                                      </p:cBhvr>
                                      <p:to>
                                        <p:strVal val="visible"/>
                                      </p:to>
                                    </p:set>
                                    <p:animEffect transition="in" filter="box(out)">
                                      <p:cBhvr>
                                        <p:cTn id="7" dur="1000"/>
                                        <p:tgtEl>
                                          <p:spTgt spid="7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98"/>
                                        </p:tgtEl>
                                        <p:attrNameLst>
                                          <p:attrName>style.visibility</p:attrName>
                                        </p:attrNameLst>
                                      </p:cBhvr>
                                      <p:to>
                                        <p:strVal val="visible"/>
                                      </p:to>
                                    </p:set>
                                    <p:animEffect transition="in" filter="box(out)">
                                      <p:cBhvr>
                                        <p:cTn id="12" dur="1000"/>
                                        <p:tgtEl>
                                          <p:spTgt spid="7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88"/>
                                        </p:tgtEl>
                                        <p:attrNameLst>
                                          <p:attrName>style.visibility</p:attrName>
                                        </p:attrNameLst>
                                      </p:cBhvr>
                                      <p:to>
                                        <p:strVal val="visible"/>
                                      </p:to>
                                    </p:set>
                                    <p:animEffect transition="in" filter="box(out)">
                                      <p:cBhvr>
                                        <p:cTn id="17" dur="1000"/>
                                        <p:tgtEl>
                                          <p:spTgt spid="7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00"/>
                                        </p:tgtEl>
                                        <p:attrNameLst>
                                          <p:attrName>style.visibility</p:attrName>
                                        </p:attrNameLst>
                                      </p:cBhvr>
                                      <p:to>
                                        <p:strVal val="visible"/>
                                      </p:to>
                                    </p:set>
                                    <p:animEffect transition="in" filter="box(out)">
                                      <p:cBhvr>
                                        <p:cTn id="22"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3" animBg="1" advAuto="0"/>
      <p:bldP spid="798" grpId="2" animBg="1" advAuto="0"/>
      <p:bldP spid="799" grpId="1" animBg="1" advAuto="0"/>
      <p:bldP spid="800"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信号处理"/>
          <p:cNvSpPr>
            <a:spLocks noGrp="1"/>
          </p:cNvSpPr>
          <p:nvPr>
            <p:ph type="title"/>
          </p:nvPr>
        </p:nvSpPr>
        <p:spPr>
          <a:prstGeom prst="rect">
            <a:avLst/>
          </a:prstGeom>
        </p:spPr>
        <p:txBody>
          <a:bodyPr/>
          <a:lstStyle/>
          <a:p>
            <a:r>
              <a:t>信号处理</a:t>
            </a:r>
          </a:p>
        </p:txBody>
      </p:sp>
      <p:grpSp>
        <p:nvGrpSpPr>
          <p:cNvPr id="823" name="成组"/>
          <p:cNvGrpSpPr/>
          <p:nvPr/>
        </p:nvGrpSpPr>
        <p:grpSpPr>
          <a:xfrm>
            <a:off x="1390637" y="1488259"/>
            <a:ext cx="10223526" cy="2907289"/>
            <a:chOff x="0" y="0"/>
            <a:chExt cx="10223525" cy="2907287"/>
          </a:xfrm>
        </p:grpSpPr>
        <p:sp>
          <p:nvSpPr>
            <p:cNvPr id="803" name="Shape 414"/>
            <p:cNvSpPr/>
            <p:nvPr/>
          </p:nvSpPr>
          <p:spPr>
            <a:xfrm>
              <a:off x="0" y="864279"/>
              <a:ext cx="1274988" cy="479775"/>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被测对象</a:t>
              </a:r>
            </a:p>
          </p:txBody>
        </p:sp>
        <p:sp>
          <p:nvSpPr>
            <p:cNvPr id="804" name="Shape 415"/>
            <p:cNvSpPr/>
            <p:nvPr/>
          </p:nvSpPr>
          <p:spPr>
            <a:xfrm>
              <a:off x="1735100" y="880222"/>
              <a:ext cx="1274990" cy="479774"/>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传感器</a:t>
              </a:r>
            </a:p>
          </p:txBody>
        </p:sp>
        <p:sp>
          <p:nvSpPr>
            <p:cNvPr id="805" name="Shape 416"/>
            <p:cNvSpPr/>
            <p:nvPr/>
          </p:nvSpPr>
          <p:spPr>
            <a:xfrm>
              <a:off x="3470202" y="875049"/>
              <a:ext cx="1890295" cy="479775"/>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atin typeface="Franklin Gothic Medium"/>
                  <a:ea typeface="Franklin Gothic Medium"/>
                  <a:cs typeface="Franklin Gothic Medium"/>
                  <a:sym typeface="Franklin Gothic Medium"/>
                </a:defRPr>
              </a:lvl1pPr>
            </a:lstStyle>
            <a:p>
              <a:r>
                <a:t>信号调理装置</a:t>
              </a:r>
            </a:p>
          </p:txBody>
        </p:sp>
        <p:sp>
          <p:nvSpPr>
            <p:cNvPr id="806" name="Shape 417"/>
            <p:cNvSpPr/>
            <p:nvPr/>
          </p:nvSpPr>
          <p:spPr>
            <a:xfrm>
              <a:off x="5820611" y="880222"/>
              <a:ext cx="1274990" cy="479774"/>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a:latin typeface="Franklin Gothic Medium"/>
                  <a:ea typeface="Franklin Gothic Medium"/>
                  <a:cs typeface="Franklin Gothic Medium"/>
                  <a:sym typeface="Franklin Gothic Medium"/>
                </a:defRPr>
              </a:lvl1pPr>
            </a:lstStyle>
            <a:p>
              <a:r>
                <a:t>数据采集</a:t>
              </a:r>
            </a:p>
          </p:txBody>
        </p:sp>
        <p:sp>
          <p:nvSpPr>
            <p:cNvPr id="807" name="Shape 418"/>
            <p:cNvSpPr/>
            <p:nvPr/>
          </p:nvSpPr>
          <p:spPr>
            <a:xfrm>
              <a:off x="8948536" y="0"/>
              <a:ext cx="1274990" cy="479774"/>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模拟信号</a:t>
              </a:r>
            </a:p>
          </p:txBody>
        </p:sp>
        <p:sp>
          <p:nvSpPr>
            <p:cNvPr id="808" name="Shape 419"/>
            <p:cNvSpPr/>
            <p:nvPr/>
          </p:nvSpPr>
          <p:spPr>
            <a:xfrm>
              <a:off x="8948536" y="890148"/>
              <a:ext cx="1274990" cy="479775"/>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数字信号</a:t>
              </a:r>
            </a:p>
          </p:txBody>
        </p:sp>
        <p:sp>
          <p:nvSpPr>
            <p:cNvPr id="809" name="Shape 420"/>
            <p:cNvSpPr/>
            <p:nvPr/>
          </p:nvSpPr>
          <p:spPr>
            <a:xfrm>
              <a:off x="8948536" y="1780296"/>
              <a:ext cx="1274990" cy="479774"/>
            </a:xfrm>
            <a:prstGeom prst="rect">
              <a:avLst/>
            </a:prstGeom>
            <a:solidFill>
              <a:srgbClr val="FFFFFF"/>
            </a:solidFill>
            <a:ln w="25400" cap="flat">
              <a:solidFill>
                <a:srgbClr val="4F81B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功率信号</a:t>
              </a:r>
            </a:p>
          </p:txBody>
        </p:sp>
        <p:sp>
          <p:nvSpPr>
            <p:cNvPr id="810" name="Shape 421"/>
            <p:cNvSpPr/>
            <p:nvPr/>
          </p:nvSpPr>
          <p:spPr>
            <a:xfrm>
              <a:off x="7555714" y="708728"/>
              <a:ext cx="924727" cy="790877"/>
            </a:xfrm>
            <a:prstGeom prst="rect">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600">
                  <a:solidFill>
                    <a:srgbClr val="FF0000"/>
                  </a:solidFill>
                  <a:latin typeface="Franklin Gothic Medium"/>
                  <a:ea typeface="Franklin Gothic Medium"/>
                  <a:cs typeface="Franklin Gothic Medium"/>
                  <a:sym typeface="Franklin Gothic Medium"/>
                </a:defRPr>
              </a:pPr>
              <a:r>
                <a:t>信号</a:t>
              </a:r>
            </a:p>
            <a:p>
              <a:pPr>
                <a:defRPr sz="1600">
                  <a:solidFill>
                    <a:srgbClr val="FF0000"/>
                  </a:solidFill>
                  <a:latin typeface="Franklin Gothic Medium"/>
                  <a:ea typeface="Franklin Gothic Medium"/>
                  <a:cs typeface="Franklin Gothic Medium"/>
                  <a:sym typeface="Franklin Gothic Medium"/>
                </a:defRPr>
              </a:pPr>
              <a:r>
                <a:t>处理</a:t>
              </a:r>
            </a:p>
          </p:txBody>
        </p:sp>
        <p:sp>
          <p:nvSpPr>
            <p:cNvPr id="811" name="Shape 422"/>
            <p:cNvSpPr/>
            <p:nvPr/>
          </p:nvSpPr>
          <p:spPr>
            <a:xfrm>
              <a:off x="3620507" y="2427514"/>
              <a:ext cx="1578059" cy="479774"/>
            </a:xfrm>
            <a:prstGeom prst="rect">
              <a:avLst/>
            </a:prstGeom>
            <a:solidFill>
              <a:srgbClr val="FFFFFF"/>
            </a:solidFill>
            <a:ln w="25400" cap="flat">
              <a:solidFill>
                <a:srgbClr val="C0504D"/>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稳压电源</a:t>
              </a:r>
            </a:p>
          </p:txBody>
        </p:sp>
        <p:cxnSp>
          <p:nvCxnSpPr>
            <p:cNvPr id="812" name="Connector 423"/>
            <p:cNvCxnSpPr>
              <a:stCxn id="803" idx="0"/>
              <a:endCxn id="804" idx="0"/>
            </p:cNvCxnSpPr>
            <p:nvPr/>
          </p:nvCxnSpPr>
          <p:spPr>
            <a:xfrm>
              <a:off x="637493" y="1104166"/>
              <a:ext cx="1735102" cy="15944"/>
            </a:xfrm>
            <a:prstGeom prst="straightConnector1">
              <a:avLst/>
            </a:prstGeom>
            <a:ln w="25400" cap="flat">
              <a:solidFill>
                <a:srgbClr val="4F81BD"/>
              </a:solidFill>
              <a:prstDash val="solid"/>
              <a:round/>
              <a:tailEnd type="triangle" w="med" len="med"/>
            </a:ln>
            <a:effectLst/>
          </p:spPr>
        </p:cxnSp>
        <p:sp>
          <p:nvSpPr>
            <p:cNvPr id="813" name="Shape 424"/>
            <p:cNvSpPr/>
            <p:nvPr/>
          </p:nvSpPr>
          <p:spPr>
            <a:xfrm>
              <a:off x="3010089" y="1114936"/>
              <a:ext cx="460117" cy="2588"/>
            </a:xfrm>
            <a:prstGeom prst="line">
              <a:avLst/>
            </a:prstGeom>
            <a:noFill/>
            <a:ln w="25400" cap="flat">
              <a:solidFill>
                <a:srgbClr val="4F81BD"/>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14" name="Shape 425"/>
            <p:cNvSpPr/>
            <p:nvPr/>
          </p:nvSpPr>
          <p:spPr>
            <a:xfrm>
              <a:off x="5360496" y="1113643"/>
              <a:ext cx="460117" cy="2589"/>
            </a:xfrm>
            <a:prstGeom prst="line">
              <a:avLst/>
            </a:prstGeom>
            <a:noFill/>
            <a:ln w="25400" cap="flat">
              <a:solidFill>
                <a:srgbClr val="4F81BD"/>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15" name="Shape 426"/>
            <p:cNvSpPr/>
            <p:nvPr/>
          </p:nvSpPr>
          <p:spPr>
            <a:xfrm>
              <a:off x="7095598" y="1113643"/>
              <a:ext cx="460117" cy="2589"/>
            </a:xfrm>
            <a:prstGeom prst="line">
              <a:avLst/>
            </a:prstGeom>
            <a:noFill/>
            <a:ln w="25400" cap="flat">
              <a:solidFill>
                <a:srgbClr val="4F81BD"/>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16" name="Shape 427"/>
            <p:cNvSpPr/>
            <p:nvPr/>
          </p:nvSpPr>
          <p:spPr>
            <a:xfrm>
              <a:off x="8480439" y="1133701"/>
              <a:ext cx="460117" cy="2589"/>
            </a:xfrm>
            <a:prstGeom prst="line">
              <a:avLst/>
            </a:prstGeom>
            <a:noFill/>
            <a:ln w="25400" cap="flat">
              <a:solidFill>
                <a:srgbClr val="4F81BD"/>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17" name="Shape 428"/>
            <p:cNvSpPr/>
            <p:nvPr/>
          </p:nvSpPr>
          <p:spPr>
            <a:xfrm rot="16200000">
              <a:off x="8367114" y="552279"/>
              <a:ext cx="893816" cy="2690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4F81BD"/>
              </a:solidFill>
              <a:prstDash val="solid"/>
              <a:round/>
              <a:tailEnd type="triangle" w="med" len="med"/>
            </a:ln>
            <a:effectLst/>
          </p:spPr>
          <p:txBody>
            <a:bodyPr wrap="square" lIns="45719" tIns="45719" rIns="45719" bIns="45719" numCol="1" anchor="ctr">
              <a:noAutofit/>
            </a:bodyPr>
            <a:lstStyle/>
            <a:p>
              <a:pPr defTabSz="914400">
                <a:defRPr sz="1800">
                  <a:latin typeface="Arial"/>
                  <a:ea typeface="Arial"/>
                  <a:cs typeface="Arial"/>
                  <a:sym typeface="Arial"/>
                </a:defRPr>
              </a:pPr>
              <a:endParaRPr/>
            </a:p>
          </p:txBody>
        </p:sp>
        <p:sp>
          <p:nvSpPr>
            <p:cNvPr id="818" name="Shape 429"/>
            <p:cNvSpPr/>
            <p:nvPr/>
          </p:nvSpPr>
          <p:spPr>
            <a:xfrm rot="16200000" flipH="1">
              <a:off x="8372075" y="1443720"/>
              <a:ext cx="883896" cy="269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4F81BD"/>
              </a:solidFill>
              <a:prstDash val="solid"/>
              <a:round/>
              <a:tailEnd type="triangle" w="med" len="med"/>
            </a:ln>
            <a:effectLst/>
          </p:spPr>
          <p:txBody>
            <a:bodyPr wrap="square" lIns="45719" tIns="45719" rIns="45719" bIns="45719" numCol="1" anchor="ctr">
              <a:noAutofit/>
            </a:bodyPr>
            <a:lstStyle/>
            <a:p>
              <a:pPr defTabSz="914400">
                <a:defRPr sz="1800">
                  <a:latin typeface="Arial"/>
                  <a:ea typeface="Arial"/>
                  <a:cs typeface="Arial"/>
                  <a:sym typeface="Arial"/>
                </a:defRPr>
              </a:pPr>
              <a:endParaRPr/>
            </a:p>
          </p:txBody>
        </p:sp>
        <p:cxnSp>
          <p:nvCxnSpPr>
            <p:cNvPr id="819" name="Connector 430"/>
            <p:cNvCxnSpPr>
              <a:stCxn id="811" idx="0"/>
              <a:endCxn id="804" idx="0"/>
            </p:cNvCxnSpPr>
            <p:nvPr/>
          </p:nvCxnSpPr>
          <p:spPr>
            <a:xfrm flipH="1" flipV="1">
              <a:off x="2374900" y="1117600"/>
              <a:ext cx="2032000" cy="1549400"/>
            </a:xfrm>
            <a:prstGeom prst="bentConnector2">
              <a:avLst/>
            </a:prstGeom>
            <a:ln w="25400" cap="flat">
              <a:solidFill>
                <a:srgbClr val="008000"/>
              </a:solidFill>
              <a:prstDash val="solid"/>
              <a:round/>
              <a:tailEnd type="triangle" w="med" len="med"/>
            </a:ln>
            <a:effectLst/>
          </p:spPr>
        </p:cxnSp>
        <p:cxnSp>
          <p:nvCxnSpPr>
            <p:cNvPr id="820" name="Connector 431"/>
            <p:cNvCxnSpPr>
              <a:stCxn id="811" idx="0"/>
              <a:endCxn id="805" idx="0"/>
            </p:cNvCxnSpPr>
            <p:nvPr/>
          </p:nvCxnSpPr>
          <p:spPr>
            <a:xfrm flipV="1">
              <a:off x="4409536" y="1114936"/>
              <a:ext cx="5814" cy="1552466"/>
            </a:xfrm>
            <a:prstGeom prst="straightConnector1">
              <a:avLst/>
            </a:prstGeom>
            <a:ln w="25400" cap="flat">
              <a:solidFill>
                <a:srgbClr val="008000"/>
              </a:solidFill>
              <a:prstDash val="solid"/>
              <a:miter lim="400000"/>
              <a:tailEnd type="triangle" w="med" len="med"/>
            </a:ln>
            <a:effectLst/>
          </p:spPr>
        </p:cxnSp>
        <p:cxnSp>
          <p:nvCxnSpPr>
            <p:cNvPr id="821" name="Connector 432"/>
            <p:cNvCxnSpPr>
              <a:stCxn id="811" idx="0"/>
              <a:endCxn id="806" idx="0"/>
            </p:cNvCxnSpPr>
            <p:nvPr/>
          </p:nvCxnSpPr>
          <p:spPr>
            <a:xfrm flipV="1">
              <a:off x="4406900" y="1117600"/>
              <a:ext cx="2057400" cy="1549400"/>
            </a:xfrm>
            <a:prstGeom prst="bentConnector2">
              <a:avLst/>
            </a:prstGeom>
            <a:ln w="25400" cap="flat">
              <a:solidFill>
                <a:srgbClr val="008000"/>
              </a:solidFill>
              <a:prstDash val="solid"/>
              <a:round/>
              <a:tailEnd type="triangle" w="med" len="med"/>
            </a:ln>
            <a:effectLst/>
          </p:spPr>
        </p:cxnSp>
        <p:cxnSp>
          <p:nvCxnSpPr>
            <p:cNvPr id="822" name="Connector 433"/>
            <p:cNvCxnSpPr>
              <a:stCxn id="811" idx="0"/>
              <a:endCxn id="810" idx="0"/>
            </p:cNvCxnSpPr>
            <p:nvPr/>
          </p:nvCxnSpPr>
          <p:spPr>
            <a:xfrm flipV="1">
              <a:off x="4406900" y="1104900"/>
              <a:ext cx="3606800" cy="1562100"/>
            </a:xfrm>
            <a:prstGeom prst="bentConnector2">
              <a:avLst/>
            </a:prstGeom>
            <a:ln w="25400" cap="flat">
              <a:solidFill>
                <a:srgbClr val="008000"/>
              </a:solidFill>
              <a:prstDash val="solid"/>
              <a:round/>
              <a:tailEnd type="triangle" w="med" len="med"/>
            </a:ln>
            <a:effectLst/>
          </p:spPr>
        </p:cxnSp>
      </p:grpSp>
      <p:sp>
        <p:nvSpPr>
          <p:cNvPr id="824" name="Rectangle 2"/>
          <p:cNvSpPr txBox="1"/>
          <p:nvPr/>
        </p:nvSpPr>
        <p:spPr>
          <a:xfrm>
            <a:off x="987142" y="5217428"/>
            <a:ext cx="11350585" cy="246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gn="l" defTabSz="914400">
              <a:buSzPct val="100000"/>
              <a:buFont typeface="Arial"/>
              <a:buChar char="•"/>
              <a:defRPr sz="2700" b="0">
                <a:solidFill>
                  <a:srgbClr val="030609"/>
                </a:solidFill>
                <a:latin typeface="华文中宋"/>
                <a:ea typeface="华文中宋"/>
                <a:cs typeface="华文中宋"/>
                <a:sym typeface="华文中宋"/>
              </a:defRPr>
            </a:pPr>
            <a:r>
              <a:t>信号处理模块是现代测控系统的</a:t>
            </a:r>
            <a:r>
              <a:rPr>
                <a:solidFill>
                  <a:srgbClr val="FF0000"/>
                </a:solidFill>
              </a:rPr>
              <a:t>中枢环节</a:t>
            </a:r>
            <a:r>
              <a:t>，其作用和人的大脑相似。</a:t>
            </a:r>
          </a:p>
          <a:p>
            <a:pPr marL="342900" indent="-342900" algn="l" defTabSz="914400">
              <a:buSzPct val="100000"/>
              <a:buFont typeface="Arial"/>
              <a:buChar char="•"/>
              <a:defRPr sz="2700" b="0">
                <a:solidFill>
                  <a:srgbClr val="030609"/>
                </a:solidFill>
                <a:latin typeface="华文中宋"/>
                <a:ea typeface="华文中宋"/>
                <a:cs typeface="华文中宋"/>
                <a:sym typeface="华文中宋"/>
              </a:defRPr>
            </a:pPr>
            <a:endParaRPr/>
          </a:p>
          <a:p>
            <a:pPr marL="342900" indent="-342900" algn="l" defTabSz="914400">
              <a:spcBef>
                <a:spcPts val="300"/>
              </a:spcBef>
              <a:buSzPct val="100000"/>
              <a:buFont typeface="Arial"/>
              <a:buChar char="•"/>
              <a:defRPr sz="2700" b="0">
                <a:solidFill>
                  <a:srgbClr val="030609"/>
                </a:solidFill>
                <a:latin typeface="华文中宋"/>
                <a:ea typeface="华文中宋"/>
                <a:cs typeface="华文中宋"/>
                <a:sym typeface="华文中宋"/>
              </a:defRPr>
            </a:pPr>
            <a:r>
              <a:t>数据处理模块通常以各种型号的</a:t>
            </a:r>
            <a:r>
              <a:rPr>
                <a:solidFill>
                  <a:srgbClr val="FF0000"/>
                </a:solidFill>
              </a:rPr>
              <a:t>微处理器为核心</a:t>
            </a:r>
            <a:r>
              <a:t>构建，对高频信号和复杂信号的处理有时需增加数据传输和运算速度快、处理精度高的专用高速数据处理器（DSP）或直接采用工业控制计算机。</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23"/>
                                        </p:tgtEl>
                                        <p:attrNameLst>
                                          <p:attrName>style.visibility</p:attrName>
                                        </p:attrNameLst>
                                      </p:cBhvr>
                                      <p:to>
                                        <p:strVal val="visible"/>
                                      </p:to>
                                    </p:set>
                                    <p:animEffect transition="in" filter="box(out)">
                                      <p:cBhvr>
                                        <p:cTn id="7" dur="10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24"/>
                                        </p:tgtEl>
                                        <p:attrNameLst>
                                          <p:attrName>style.visibility</p:attrName>
                                        </p:attrNameLst>
                                      </p:cBhvr>
                                      <p:to>
                                        <p:strVal val="visible"/>
                                      </p:to>
                                    </p:set>
                                    <p:animEffect transition="in" filter="box(out)">
                                      <p:cBhvr>
                                        <p:cTn id="12" dur="1000"/>
                                        <p:tgtEl>
                                          <p:spTgt spid="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1" animBg="1" advAuto="0"/>
      <p:bldP spid="824"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416"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417" name="Shape 277"/>
          <p:cNvSpPr/>
          <p:nvPr/>
        </p:nvSpPr>
        <p:spPr>
          <a:xfrm>
            <a:off x="5524057" y="2594910"/>
            <a:ext cx="1743117" cy="1143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418"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419"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420" name="稳压电源"/>
          <p:cNvSpPr txBox="1"/>
          <p:nvPr/>
        </p:nvSpPr>
        <p:spPr>
          <a:xfrm>
            <a:off x="5728865" y="478591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稳压电源</a:t>
            </a:r>
          </a:p>
        </p:txBody>
      </p:sp>
      <p:sp>
        <p:nvSpPr>
          <p:cNvPr id="436"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437"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438"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439"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425" name="检测系统设计"/>
          <p:cNvSpPr txBox="1">
            <a:spLocks noGrp="1"/>
          </p:cNvSpPr>
          <p:nvPr>
            <p:ph type="title"/>
          </p:nvPr>
        </p:nvSpPr>
        <p:spPr>
          <a:prstGeom prst="rect">
            <a:avLst/>
          </a:prstGeom>
        </p:spPr>
        <p:txBody>
          <a:bodyPr/>
          <a:lstStyle/>
          <a:p>
            <a:r>
              <a:t>检测系统设计</a:t>
            </a:r>
          </a:p>
        </p:txBody>
      </p:sp>
      <p:sp>
        <p:nvSpPr>
          <p:cNvPr id="426"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7"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8"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9"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0"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431"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432"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433"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4"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5"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微控制器"/>
          <p:cNvSpPr>
            <a:spLocks noGrp="1"/>
          </p:cNvSpPr>
          <p:nvPr>
            <p:ph type="title"/>
          </p:nvPr>
        </p:nvSpPr>
        <p:spPr>
          <a:prstGeom prst="rect">
            <a:avLst/>
          </a:prstGeom>
        </p:spPr>
        <p:txBody>
          <a:bodyPr/>
          <a:lstStyle/>
          <a:p>
            <a:r>
              <a:t>微控制器</a:t>
            </a:r>
          </a:p>
        </p:txBody>
      </p:sp>
      <p:sp>
        <p:nvSpPr>
          <p:cNvPr id="827" name="51系列是一种8位微控制器，由英特尔公司于1981年推出，适合于控制任务比较少，运算速度要求低的场合。…"/>
          <p:cNvSpPr txBox="1"/>
          <p:nvPr/>
        </p:nvSpPr>
        <p:spPr>
          <a:xfrm>
            <a:off x="998713" y="1957912"/>
            <a:ext cx="11638391" cy="241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sz="2800">
                <a:solidFill>
                  <a:schemeClr val="accent5">
                    <a:lumOff val="-29866"/>
                  </a:schemeClr>
                </a:solidFill>
              </a:rPr>
              <a:t>51系列</a:t>
            </a:r>
            <a:r>
              <a:t>是一种8位微控制器，由英特尔公司于1981年推出，适合于控制任务比较少，运算速度要求低的场合。</a:t>
            </a:r>
          </a:p>
          <a:p>
            <a:pPr algn="l" defTabSz="457200">
              <a:defRPr sz="2600" b="0">
                <a:latin typeface="Helvetica"/>
                <a:ea typeface="Helvetica"/>
                <a:cs typeface="Helvetica"/>
                <a:sym typeface="Helvetica"/>
              </a:defRPr>
            </a:pPr>
            <a:r>
              <a:t>优点：拥有大量的学习资料及视频，适合入门，容易上手。</a:t>
            </a:r>
          </a:p>
          <a:p>
            <a:pPr algn="l" defTabSz="457200">
              <a:defRPr sz="2600" b="0">
                <a:latin typeface="Helvetica"/>
                <a:ea typeface="Helvetica"/>
                <a:cs typeface="Helvetica"/>
                <a:sym typeface="Helvetica"/>
              </a:defRPr>
            </a:pPr>
            <a:r>
              <a:t>缺点：运行速度过慢，保护能力很差，很容易烧坏芯片。</a:t>
            </a:r>
          </a:p>
        </p:txBody>
      </p:sp>
      <p:pic>
        <p:nvPicPr>
          <p:cNvPr id="828" name="图像" descr="图像"/>
          <p:cNvPicPr>
            <a:picLocks noChangeAspect="1"/>
          </p:cNvPicPr>
          <p:nvPr/>
        </p:nvPicPr>
        <p:blipFill>
          <a:blip r:embed="rId2">
            <a:extLst/>
          </a:blip>
          <a:stretch>
            <a:fillRect/>
          </a:stretch>
        </p:blipFill>
        <p:spPr>
          <a:xfrm>
            <a:off x="1206069" y="4737647"/>
            <a:ext cx="1897138" cy="1584758"/>
          </a:xfrm>
          <a:prstGeom prst="rect">
            <a:avLst/>
          </a:prstGeom>
          <a:ln w="12700">
            <a:miter lim="400000"/>
          </a:ln>
        </p:spPr>
      </p:pic>
      <p:pic>
        <p:nvPicPr>
          <p:cNvPr id="829" name="图像" descr="图像"/>
          <p:cNvPicPr>
            <a:picLocks noChangeAspect="1"/>
          </p:cNvPicPr>
          <p:nvPr/>
        </p:nvPicPr>
        <p:blipFill>
          <a:blip r:embed="rId3">
            <a:extLst/>
          </a:blip>
          <a:stretch>
            <a:fillRect/>
          </a:stretch>
        </p:blipFill>
        <p:spPr>
          <a:xfrm>
            <a:off x="3500010" y="4563130"/>
            <a:ext cx="3581401" cy="2514601"/>
          </a:xfrm>
          <a:prstGeom prst="rect">
            <a:avLst/>
          </a:prstGeom>
          <a:ln w="12700">
            <a:miter lim="400000"/>
          </a:ln>
        </p:spPr>
      </p:pic>
      <p:sp>
        <p:nvSpPr>
          <p:cNvPr id="830" name="编译器：keil…"/>
          <p:cNvSpPr txBox="1"/>
          <p:nvPr/>
        </p:nvSpPr>
        <p:spPr>
          <a:xfrm>
            <a:off x="8923158" y="5482018"/>
            <a:ext cx="222834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b="0">
                <a:latin typeface="Hannotate SC Bold"/>
                <a:ea typeface="Hannotate SC Bold"/>
                <a:cs typeface="Hannotate SC Bold"/>
                <a:sym typeface="Hannotate SC Bold"/>
              </a:defRPr>
            </a:pPr>
            <a:r>
              <a:t>编译器：keil</a:t>
            </a:r>
          </a:p>
          <a:p>
            <a:pPr>
              <a:defRPr sz="2800" b="0">
                <a:latin typeface="Hannotate SC Bold"/>
                <a:ea typeface="Hannotate SC Bold"/>
                <a:cs typeface="Hannotate SC Bold"/>
                <a:sym typeface="Hannotate SC Bold"/>
              </a:defRPr>
            </a:pPr>
            <a:r>
              <a:t>下载器</a:t>
            </a:r>
          </a:p>
        </p:txBody>
      </p:sp>
      <p:sp>
        <p:nvSpPr>
          <p:cNvPr id="831" name="工具开发🔧："/>
          <p:cNvSpPr txBox="1"/>
          <p:nvPr/>
        </p:nvSpPr>
        <p:spPr>
          <a:xfrm>
            <a:off x="8265887" y="4648447"/>
            <a:ext cx="2120901" cy="5969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工具开发🔧：</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27"/>
                                        </p:tgtEl>
                                        <p:attrNameLst>
                                          <p:attrName>style.visibility</p:attrName>
                                        </p:attrNameLst>
                                      </p:cBhvr>
                                      <p:to>
                                        <p:strVal val="visible"/>
                                      </p:to>
                                    </p:set>
                                    <p:animEffect transition="in" filter="box(out)">
                                      <p:cBhvr>
                                        <p:cTn id="7" dur="1000"/>
                                        <p:tgtEl>
                                          <p:spTgt spid="8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28"/>
                                        </p:tgtEl>
                                        <p:attrNameLst>
                                          <p:attrName>style.visibility</p:attrName>
                                        </p:attrNameLst>
                                      </p:cBhvr>
                                      <p:to>
                                        <p:strVal val="visible"/>
                                      </p:to>
                                    </p:set>
                                    <p:animEffect transition="in" filter="box(out)">
                                      <p:cBhvr>
                                        <p:cTn id="12" dur="1000"/>
                                        <p:tgtEl>
                                          <p:spTgt spid="8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29"/>
                                        </p:tgtEl>
                                        <p:attrNameLst>
                                          <p:attrName>style.visibility</p:attrName>
                                        </p:attrNameLst>
                                      </p:cBhvr>
                                      <p:to>
                                        <p:strVal val="visible"/>
                                      </p:to>
                                    </p:set>
                                    <p:animEffect transition="in" filter="box(out)">
                                      <p:cBhvr>
                                        <p:cTn id="17" dur="10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1"/>
                                        </p:tgtEl>
                                        <p:attrNameLst>
                                          <p:attrName>style.visibility</p:attrName>
                                        </p:attrNameLst>
                                      </p:cBhvr>
                                      <p:to>
                                        <p:strVal val="visible"/>
                                      </p:to>
                                    </p:set>
                                    <p:animEffect transition="in" filter="box(out)">
                                      <p:cBhvr>
                                        <p:cTn id="22" dur="1000"/>
                                        <p:tgtEl>
                                          <p:spTgt spid="83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0"/>
                                        </p:tgtEl>
                                        <p:attrNameLst>
                                          <p:attrName>style.visibility</p:attrName>
                                        </p:attrNameLst>
                                      </p:cBhvr>
                                      <p:to>
                                        <p:strVal val="visible"/>
                                      </p:to>
                                    </p:set>
                                    <p:animEffect transition="in" filter="box(out)">
                                      <p:cBhvr>
                                        <p:cTn id="27"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 grpId="1" animBg="1" advAuto="0"/>
      <p:bldP spid="828" grpId="2" animBg="1" advAuto="0"/>
      <p:bldP spid="829" grpId="3" animBg="1" advAuto="0"/>
      <p:bldP spid="830" grpId="5" animBg="1" advAuto="0"/>
      <p:bldP spid="831"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微控制器"/>
          <p:cNvSpPr/>
          <p:nvPr/>
        </p:nvSpPr>
        <p:spPr>
          <a:xfrm>
            <a:off x="116969" y="123530"/>
            <a:ext cx="4443999" cy="109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34" name="AVR单片机"/>
          <p:cNvSpPr txBox="1"/>
          <p:nvPr/>
        </p:nvSpPr>
        <p:spPr>
          <a:xfrm>
            <a:off x="1148423" y="1819372"/>
            <a:ext cx="164896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solidFill>
                  <a:srgbClr val="2F2F2F"/>
                </a:solidFill>
                <a:latin typeface="PingFang SC Semibold"/>
                <a:ea typeface="PingFang SC Semibold"/>
                <a:cs typeface="PingFang SC Semibold"/>
                <a:sym typeface="PingFang SC Semibold"/>
              </a:defRPr>
            </a:lvl1pPr>
          </a:lstStyle>
          <a:p>
            <a:r>
              <a:t>AVR单片机</a:t>
            </a:r>
          </a:p>
        </p:txBody>
      </p:sp>
      <p:sp>
        <p:nvSpPr>
          <p:cNvPr id="835" name="AVR单片机也是Atmel公司的产品，最早的就是AT90系列单片机"/>
          <p:cNvSpPr txBox="1"/>
          <p:nvPr/>
        </p:nvSpPr>
        <p:spPr>
          <a:xfrm>
            <a:off x="2947073" y="1819372"/>
            <a:ext cx="8680705"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b="0">
                <a:solidFill>
                  <a:srgbClr val="333333"/>
                </a:solidFill>
                <a:latin typeface="PingFang SC Regular"/>
                <a:ea typeface="PingFang SC Regular"/>
                <a:cs typeface="PingFang SC Regular"/>
                <a:sym typeface="PingFang SC Regular"/>
              </a:defRPr>
            </a:lvl1pPr>
          </a:lstStyle>
          <a:p>
            <a:r>
              <a:t>AVR单片机也是Atmel公司的产品，最早的就是AT90系列单片机</a:t>
            </a:r>
          </a:p>
        </p:txBody>
      </p:sp>
      <p:sp>
        <p:nvSpPr>
          <p:cNvPr id="836" name="Arduino是一款便捷灵活、方便上手的开源电子原型平台。包含硬件（各种型号的Arduino板）和软件（Arduino IDE)。由一个欧洲开发团队于2005年开发。…"/>
          <p:cNvSpPr txBox="1"/>
          <p:nvPr/>
        </p:nvSpPr>
        <p:spPr>
          <a:xfrm>
            <a:off x="1125214" y="2440097"/>
            <a:ext cx="11491634" cy="325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300" b="0">
                <a:latin typeface="Helvetica"/>
                <a:ea typeface="Helvetica"/>
                <a:cs typeface="Helvetica"/>
                <a:sym typeface="Helvetica"/>
              </a:defRPr>
            </a:pPr>
            <a:r>
              <a:rPr>
                <a:solidFill>
                  <a:schemeClr val="accent5"/>
                </a:solidFill>
              </a:rPr>
              <a:t>Arduino</a:t>
            </a:r>
            <a:r>
              <a:t>是一款便捷灵活、方便上手的开源电子原型平台。包含硬件（各种型号的Arduino板）和软件（Arduino IDE)。由一个欧洲开发团队于2005年开发。</a:t>
            </a:r>
          </a:p>
          <a:p>
            <a:pPr algn="l" defTabSz="457200">
              <a:defRPr sz="2300" b="0">
                <a:latin typeface="Helvetica"/>
                <a:ea typeface="Helvetica"/>
                <a:cs typeface="Helvetica"/>
                <a:sym typeface="Helvetica"/>
              </a:defRPr>
            </a:pPr>
            <a:endParaRPr/>
          </a:p>
          <a:p>
            <a:pPr algn="l" defTabSz="457200">
              <a:defRPr sz="2300" b="0">
                <a:latin typeface="Helvetica"/>
                <a:ea typeface="Helvetica"/>
                <a:cs typeface="Helvetica"/>
                <a:sym typeface="Helvetica"/>
              </a:defRPr>
            </a:pPr>
            <a:r>
              <a:t>优点：它没有复杂的单片机底层代码，没有难懂的汇编，只是简单而实用的函数。而且具有简便的编程环境IDE，极大的自由度，可拓展性能非常高，非常适合新手和没有编程基础的同学入门。</a:t>
            </a:r>
          </a:p>
          <a:p>
            <a:pPr algn="l" defTabSz="457200">
              <a:defRPr sz="2300" b="0">
                <a:latin typeface="Helvetica"/>
                <a:ea typeface="Helvetica"/>
                <a:cs typeface="Helvetica"/>
                <a:sym typeface="Helvetica"/>
              </a:defRPr>
            </a:pPr>
            <a:r>
              <a:t>缺点：核心频率较低，由于多次封装，代码效率较低。</a:t>
            </a:r>
          </a:p>
        </p:txBody>
      </p:sp>
      <p:pic>
        <p:nvPicPr>
          <p:cNvPr id="837" name="图像" descr="图像"/>
          <p:cNvPicPr>
            <a:picLocks noChangeAspect="1"/>
          </p:cNvPicPr>
          <p:nvPr/>
        </p:nvPicPr>
        <p:blipFill>
          <a:blip r:embed="rId2">
            <a:extLst/>
          </a:blip>
          <a:stretch>
            <a:fillRect/>
          </a:stretch>
        </p:blipFill>
        <p:spPr>
          <a:xfrm>
            <a:off x="1135228" y="6224095"/>
            <a:ext cx="2743201" cy="2032001"/>
          </a:xfrm>
          <a:prstGeom prst="rect">
            <a:avLst/>
          </a:prstGeom>
          <a:ln w="12700">
            <a:miter lim="400000"/>
          </a:ln>
        </p:spPr>
      </p:pic>
      <p:pic>
        <p:nvPicPr>
          <p:cNvPr id="838" name="图像" descr="图像"/>
          <p:cNvPicPr>
            <a:picLocks noChangeAspect="1"/>
          </p:cNvPicPr>
          <p:nvPr/>
        </p:nvPicPr>
        <p:blipFill>
          <a:blip r:embed="rId3">
            <a:extLst/>
          </a:blip>
          <a:stretch>
            <a:fillRect/>
          </a:stretch>
        </p:blipFill>
        <p:spPr>
          <a:xfrm>
            <a:off x="4376818" y="6093913"/>
            <a:ext cx="2965746" cy="2292364"/>
          </a:xfrm>
          <a:prstGeom prst="rect">
            <a:avLst/>
          </a:prstGeom>
          <a:ln w="12700">
            <a:miter lim="400000"/>
          </a:ln>
        </p:spPr>
      </p:pic>
      <p:pic>
        <p:nvPicPr>
          <p:cNvPr id="839" name="图像" descr="图像"/>
          <p:cNvPicPr>
            <a:picLocks noChangeAspect="1"/>
          </p:cNvPicPr>
          <p:nvPr/>
        </p:nvPicPr>
        <p:blipFill>
          <a:blip r:embed="rId4">
            <a:extLst/>
          </a:blip>
          <a:stretch>
            <a:fillRect/>
          </a:stretch>
        </p:blipFill>
        <p:spPr>
          <a:xfrm>
            <a:off x="8186532" y="5398595"/>
            <a:ext cx="3060701" cy="3683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34"/>
                                        </p:tgtEl>
                                        <p:attrNameLst>
                                          <p:attrName>style.visibility</p:attrName>
                                        </p:attrNameLst>
                                      </p:cBhvr>
                                      <p:to>
                                        <p:strVal val="visible"/>
                                      </p:to>
                                    </p:set>
                                    <p:animEffect transition="in" filter="box(out)">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35"/>
                                        </p:tgtEl>
                                        <p:attrNameLst>
                                          <p:attrName>style.visibility</p:attrName>
                                        </p:attrNameLst>
                                      </p:cBhvr>
                                      <p:to>
                                        <p:strVal val="visible"/>
                                      </p:to>
                                    </p:set>
                                    <p:animEffect transition="in" filter="box(out)">
                                      <p:cBhvr>
                                        <p:cTn id="12" dur="1000"/>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36"/>
                                        </p:tgtEl>
                                        <p:attrNameLst>
                                          <p:attrName>style.visibility</p:attrName>
                                        </p:attrNameLst>
                                      </p:cBhvr>
                                      <p:to>
                                        <p:strVal val="visible"/>
                                      </p:to>
                                    </p:set>
                                    <p:animEffect transition="in" filter="box(out)">
                                      <p:cBhvr>
                                        <p:cTn id="17" dur="1000"/>
                                        <p:tgtEl>
                                          <p:spTgt spid="8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8"/>
                                        </p:tgtEl>
                                        <p:attrNameLst>
                                          <p:attrName>style.visibility</p:attrName>
                                        </p:attrNameLst>
                                      </p:cBhvr>
                                      <p:to>
                                        <p:strVal val="visible"/>
                                      </p:to>
                                    </p:set>
                                    <p:animEffect transition="in" filter="box(out)">
                                      <p:cBhvr>
                                        <p:cTn id="22" dur="1000"/>
                                        <p:tgtEl>
                                          <p:spTgt spid="83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7"/>
                                        </p:tgtEl>
                                        <p:attrNameLst>
                                          <p:attrName>style.visibility</p:attrName>
                                        </p:attrNameLst>
                                      </p:cBhvr>
                                      <p:to>
                                        <p:strVal val="visible"/>
                                      </p:to>
                                    </p:set>
                                    <p:animEffect transition="in" filter="box(out)">
                                      <p:cBhvr>
                                        <p:cTn id="27" dur="1000"/>
                                        <p:tgtEl>
                                          <p:spTgt spid="83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839"/>
                                        </p:tgtEl>
                                        <p:attrNameLst>
                                          <p:attrName>style.visibility</p:attrName>
                                        </p:attrNameLst>
                                      </p:cBhvr>
                                      <p:to>
                                        <p:strVal val="visible"/>
                                      </p:to>
                                    </p:set>
                                    <p:animEffect transition="in" filter="box(out)">
                                      <p:cBhvr>
                                        <p:cTn id="32"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1" animBg="1" advAuto="0"/>
      <p:bldP spid="835" grpId="2" animBg="1" advAuto="0"/>
      <p:bldP spid="836" grpId="3" animBg="1" advAuto="0"/>
      <p:bldP spid="837" grpId="5" animBg="1" advAuto="0"/>
      <p:bldP spid="838" grpId="4" animBg="1" advAuto="0"/>
      <p:bldP spid="839" grpId="6"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微控制器"/>
          <p:cNvSpPr/>
          <p:nvPr/>
        </p:nvSpPr>
        <p:spPr>
          <a:xfrm>
            <a:off x="287450" y="148904"/>
            <a:ext cx="4443999" cy="109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42" name="MSP430系列单片机是美国德州仪器（TI）1996年开始推向市场的一种16位超低功耗、具有精简指令集（RISC）的混合信号处理器（Mixed Signal Processor）…"/>
          <p:cNvSpPr txBox="1"/>
          <p:nvPr/>
        </p:nvSpPr>
        <p:spPr>
          <a:xfrm>
            <a:off x="632897" y="1910946"/>
            <a:ext cx="11950292" cy="245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a:solidFill>
                  <a:schemeClr val="accent5">
                    <a:hueOff val="-82419"/>
                    <a:satOff val="-9513"/>
                    <a:lumOff val="-16343"/>
                  </a:schemeClr>
                </a:solidFill>
              </a:rPr>
              <a:t>MSP430系列</a:t>
            </a:r>
            <a:r>
              <a:t>单片机是美国德州仪器（TI）1996年开始推向市场的一种16位超低功耗、具有精简指令集（RISC）的混合信号处理器（Mixed Signal Processor）</a:t>
            </a:r>
          </a:p>
          <a:p>
            <a:pPr algn="l" defTabSz="457200">
              <a:defRPr sz="2600" b="0">
                <a:latin typeface="Helvetica"/>
                <a:ea typeface="Helvetica"/>
                <a:cs typeface="Helvetica"/>
                <a:sym typeface="Helvetica"/>
              </a:defRPr>
            </a:pPr>
            <a:r>
              <a:t>优点：低功耗而且速度快，汇编语言用起来很灵活，寻址方式很多，主要是用在便携设备上，比如一些便携的医疗设备</a:t>
            </a:r>
          </a:p>
          <a:p>
            <a:pPr algn="l" defTabSz="457200">
              <a:defRPr sz="2600" b="0">
                <a:latin typeface="Helvetica"/>
                <a:ea typeface="Helvetica"/>
                <a:cs typeface="Helvetica"/>
                <a:sym typeface="Helvetica"/>
              </a:defRPr>
            </a:pPr>
            <a:r>
              <a:t>缺点：不容易上手，不适合初学者入门，资料也比较少。</a:t>
            </a:r>
          </a:p>
        </p:txBody>
      </p:sp>
      <p:pic>
        <p:nvPicPr>
          <p:cNvPr id="843" name="图像" descr="图像"/>
          <p:cNvPicPr>
            <a:picLocks noChangeAspect="1"/>
          </p:cNvPicPr>
          <p:nvPr/>
        </p:nvPicPr>
        <p:blipFill>
          <a:blip r:embed="rId2">
            <a:extLst/>
          </a:blip>
          <a:stretch>
            <a:fillRect/>
          </a:stretch>
        </p:blipFill>
        <p:spPr>
          <a:xfrm>
            <a:off x="1259555" y="5112571"/>
            <a:ext cx="3035301" cy="3073401"/>
          </a:xfrm>
          <a:prstGeom prst="rect">
            <a:avLst/>
          </a:prstGeom>
          <a:ln w="12700">
            <a:miter lim="400000"/>
          </a:ln>
        </p:spPr>
      </p:pic>
      <p:pic>
        <p:nvPicPr>
          <p:cNvPr id="844" name="图像" descr="图像"/>
          <p:cNvPicPr>
            <a:picLocks noChangeAspect="1"/>
          </p:cNvPicPr>
          <p:nvPr/>
        </p:nvPicPr>
        <p:blipFill>
          <a:blip r:embed="rId3">
            <a:extLst/>
          </a:blip>
          <a:stretch>
            <a:fillRect/>
          </a:stretch>
        </p:blipFill>
        <p:spPr>
          <a:xfrm>
            <a:off x="4307464" y="5026869"/>
            <a:ext cx="3712658" cy="37126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TM32系列基于专为要求高性能、低成本、低功耗的嵌入式应用专门设计的ARM Cortex®-M0，M0+，M3, M4和M7内核。…"/>
          <p:cNvSpPr txBox="1"/>
          <p:nvPr/>
        </p:nvSpPr>
        <p:spPr>
          <a:xfrm>
            <a:off x="645427" y="2283304"/>
            <a:ext cx="11458749" cy="250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2600" b="0">
                <a:solidFill>
                  <a:schemeClr val="accent5">
                    <a:hueOff val="-82419"/>
                    <a:satOff val="-9513"/>
                    <a:lumOff val="-16343"/>
                  </a:schemeClr>
                </a:solidFill>
                <a:latin typeface="Helvetica"/>
                <a:ea typeface="Helvetica"/>
                <a:cs typeface="Helvetica"/>
                <a:sym typeface="Helvetica"/>
              </a:defRPr>
            </a:pPr>
            <a:r>
              <a:rPr dirty="0" err="1"/>
              <a:t>STM32系列</a:t>
            </a:r>
            <a:r>
              <a:rPr dirty="0" err="1">
                <a:solidFill>
                  <a:srgbClr val="000000"/>
                </a:solidFill>
              </a:rPr>
              <a:t>基于专为要求高性能、低成本、低功耗的嵌入式应用专门设计的ARM</a:t>
            </a:r>
            <a:r>
              <a:rPr dirty="0">
                <a:solidFill>
                  <a:srgbClr val="000000"/>
                </a:solidFill>
              </a:rPr>
              <a:t> Cortex®-</a:t>
            </a:r>
            <a:r>
              <a:rPr dirty="0" err="1">
                <a:solidFill>
                  <a:srgbClr val="000000"/>
                </a:solidFill>
              </a:rPr>
              <a:t>M0，M0</a:t>
            </a:r>
            <a:r>
              <a:rPr dirty="0">
                <a:solidFill>
                  <a:srgbClr val="000000"/>
                </a:solidFill>
              </a:rPr>
              <a:t>+，</a:t>
            </a:r>
            <a:r>
              <a:rPr dirty="0" err="1">
                <a:solidFill>
                  <a:srgbClr val="000000"/>
                </a:solidFill>
              </a:rPr>
              <a:t>M3</a:t>
            </a:r>
            <a:r>
              <a:rPr dirty="0">
                <a:solidFill>
                  <a:srgbClr val="000000"/>
                </a:solidFill>
              </a:rPr>
              <a:t>, </a:t>
            </a:r>
            <a:r>
              <a:rPr dirty="0" err="1">
                <a:solidFill>
                  <a:srgbClr val="000000"/>
                </a:solidFill>
              </a:rPr>
              <a:t>M4和M7内核</a:t>
            </a:r>
            <a:r>
              <a:rPr dirty="0">
                <a:solidFill>
                  <a:srgbClr val="000000"/>
                </a:solidFill>
              </a:rPr>
              <a:t>。</a:t>
            </a:r>
          </a:p>
          <a:p>
            <a:pPr algn="l" defTabSz="457200">
              <a:defRPr sz="2600" b="0">
                <a:latin typeface="Helvetica"/>
                <a:ea typeface="Helvetica"/>
                <a:cs typeface="Helvetica"/>
                <a:sym typeface="Helvetica"/>
              </a:defRPr>
            </a:pPr>
            <a:r>
              <a:rPr dirty="0" err="1"/>
              <a:t>优点</a:t>
            </a:r>
            <a:r>
              <a:rPr dirty="0"/>
              <a:t>：</a:t>
            </a:r>
          </a:p>
          <a:p>
            <a:pPr algn="l" defTabSz="457200">
              <a:defRPr sz="2600" b="0">
                <a:latin typeface="Helvetica"/>
                <a:ea typeface="Helvetica"/>
                <a:cs typeface="Helvetica"/>
                <a:sym typeface="Helvetica"/>
              </a:defRPr>
            </a:pPr>
            <a:r>
              <a:rPr dirty="0" err="1"/>
              <a:t>1）极高的性能，主流的Cortex内核</a:t>
            </a:r>
            <a:r>
              <a:rPr dirty="0"/>
              <a:t>。</a:t>
            </a:r>
            <a:br>
              <a:rPr dirty="0"/>
            </a:br>
            <a:r>
              <a:rPr dirty="0" err="1"/>
              <a:t>2）丰富合理的外设，合理的功耗，合理的价格</a:t>
            </a:r>
            <a:r>
              <a:rPr dirty="0"/>
              <a:t>。</a:t>
            </a:r>
          </a:p>
          <a:p>
            <a:pPr algn="l" defTabSz="457200">
              <a:defRPr sz="2600" b="0">
                <a:solidFill>
                  <a:schemeClr val="accent5">
                    <a:hueOff val="-82419"/>
                    <a:satOff val="-9513"/>
                    <a:lumOff val="-16343"/>
                  </a:schemeClr>
                </a:solidFill>
                <a:latin typeface="Helvetica"/>
                <a:ea typeface="Helvetica"/>
                <a:cs typeface="Helvetica"/>
                <a:sym typeface="Helvetica"/>
              </a:defRPr>
            </a:pPr>
            <a:r>
              <a:rPr dirty="0" err="1">
                <a:solidFill>
                  <a:srgbClr val="000000"/>
                </a:solidFill>
              </a:rPr>
              <a:t>缺点：STM32适合做控制，但是对于多路信号处理就需要DSP来实现</a:t>
            </a:r>
            <a:r>
              <a:rPr dirty="0"/>
              <a:t>。</a:t>
            </a:r>
          </a:p>
        </p:txBody>
      </p:sp>
      <p:pic>
        <p:nvPicPr>
          <p:cNvPr id="847" name="图像" descr="图像"/>
          <p:cNvPicPr>
            <a:picLocks noChangeAspect="1"/>
          </p:cNvPicPr>
          <p:nvPr/>
        </p:nvPicPr>
        <p:blipFill>
          <a:blip r:embed="rId2">
            <a:extLst/>
          </a:blip>
          <a:stretch>
            <a:fillRect/>
          </a:stretch>
        </p:blipFill>
        <p:spPr>
          <a:xfrm>
            <a:off x="508000" y="5309089"/>
            <a:ext cx="11988800" cy="2882901"/>
          </a:xfrm>
          <a:prstGeom prst="rect">
            <a:avLst/>
          </a:prstGeom>
          <a:ln w="12700">
            <a:miter lim="400000"/>
          </a:ln>
        </p:spPr>
      </p:pic>
      <p:sp>
        <p:nvSpPr>
          <p:cNvPr id="848" name="微控制器"/>
          <p:cNvSpPr/>
          <p:nvPr/>
        </p:nvSpPr>
        <p:spPr>
          <a:xfrm>
            <a:off x="209959" y="271768"/>
            <a:ext cx="4443999" cy="109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标题"/>
          <p:cNvSpPr>
            <a:spLocks noGrp="1"/>
          </p:cNvSpPr>
          <p:nvPr>
            <p:ph type="title"/>
          </p:nvPr>
        </p:nvSpPr>
        <p:spPr>
          <a:prstGeom prst="rect">
            <a:avLst/>
          </a:prstGeom>
        </p:spPr>
        <p:txBody>
          <a:bodyPr/>
          <a:lstStyle/>
          <a:p>
            <a:endParaRPr/>
          </a:p>
        </p:txBody>
      </p:sp>
      <p:sp>
        <p:nvSpPr>
          <p:cNvPr id="851" name="上述四个系列都是微控制器，它们的主要特点是没有内存管理单元，不能运行linux 这类有着虚拟内存的操作系统，只能运行裸机程序或是ucOS一类的实时操作系统（比如STM32）。主要工作就是外设驱动开发（比如写个编码器的驱动，液晶的驱动，usb的驱动）和基于驱动的应用程序开发，如控制类和简单的图像处理功能。…"/>
          <p:cNvSpPr txBox="1"/>
          <p:nvPr/>
        </p:nvSpPr>
        <p:spPr>
          <a:xfrm>
            <a:off x="707739" y="2186470"/>
            <a:ext cx="11751828" cy="511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t>上述四个系列都是微控制器，它们的主要特点是没有内存管理单元，不能运行linux 这类有着虚拟内存的操作系统，只能运行裸机程序或是</a:t>
            </a:r>
            <a:r>
              <a:rPr>
                <a:solidFill>
                  <a:schemeClr val="accent5">
                    <a:hueOff val="-82419"/>
                    <a:satOff val="-9513"/>
                    <a:lumOff val="-16343"/>
                  </a:schemeClr>
                </a:solidFill>
              </a:rPr>
              <a:t>ucOS</a:t>
            </a:r>
            <a:r>
              <a:t>一类的实时操作系统（比如STM32）。主要工作就是外设驱动开发（比如写个编码器的驱动，液晶的驱动，usb的驱动）和基于驱动的应用程序开发，如控制类和简单的图像处理功能。</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t>与之对应的是微处理器，它们的主要特点是有内存管理单元MMU,可以运行linux程序，开发其实和在windows pc上写程序是一样的，只是由于ARM编译慢，一般会选在在PC上用针对ARM特定编译器去编译出程序放在ARM上运行，就是交叉编译。这里涉及到的驱动开发比较复杂，一般会遵循linux定义的规则去写。</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微处理器"/>
          <p:cNvSpPr>
            <a:spLocks noGrp="1"/>
          </p:cNvSpPr>
          <p:nvPr>
            <p:ph type="title"/>
          </p:nvPr>
        </p:nvSpPr>
        <p:spPr>
          <a:prstGeom prst="rect">
            <a:avLst/>
          </a:prstGeom>
        </p:spPr>
        <p:txBody>
          <a:bodyPr/>
          <a:lstStyle/>
          <a:p>
            <a:r>
              <a:t>微处理器</a:t>
            </a:r>
          </a:p>
        </p:txBody>
      </p:sp>
      <p:sp>
        <p:nvSpPr>
          <p:cNvPr id="854" name="树莓派…"/>
          <p:cNvSpPr txBox="1"/>
          <p:nvPr/>
        </p:nvSpPr>
        <p:spPr>
          <a:xfrm>
            <a:off x="659543" y="1923019"/>
            <a:ext cx="12066244"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solidFill>
                  <a:schemeClr val="accent5">
                    <a:lumOff val="-29866"/>
                  </a:schemeClr>
                </a:solidFill>
                <a:latin typeface="Helvetica"/>
                <a:ea typeface="Helvetica"/>
                <a:cs typeface="Helvetica"/>
                <a:sym typeface="Helvetica"/>
              </a:defRPr>
            </a:pPr>
            <a:r>
              <a:t>树莓派</a:t>
            </a:r>
          </a:p>
          <a:p>
            <a:pPr algn="l" defTabSz="457200">
              <a:defRPr sz="2600" b="0">
                <a:latin typeface="Helvetica"/>
                <a:ea typeface="Helvetica"/>
                <a:cs typeface="Helvetica"/>
                <a:sym typeface="Helvetica"/>
              </a:defRPr>
            </a:pPr>
            <a:r>
              <a:t>它是一款基于ARM的微型电脑主板，以SD/MicroSD卡为内存硬盘，卡片主板周围有1/2/4个USB接口和一个10/100 以太网接口，可连接键盘、鼠标和网线，同时拥有视频模拟信号的电视输出接口和HDMI高清视频输出接口，以上部件全部整合在一张仅比信用卡稍大的主板上，具备所有PC的基本功能只需接上显示器，鼠标和键盘，就能执行如电子表格、文字处理、玩游戏、播放高清视频等诸多功能，和其它微控制器配合可以实现各种类型的智能机器人。</a:t>
            </a:r>
          </a:p>
        </p:txBody>
      </p:sp>
      <p:pic>
        <p:nvPicPr>
          <p:cNvPr id="855" name="图像" descr="图像"/>
          <p:cNvPicPr>
            <a:picLocks noChangeAspect="1"/>
          </p:cNvPicPr>
          <p:nvPr/>
        </p:nvPicPr>
        <p:blipFill>
          <a:blip r:embed="rId2">
            <a:extLst/>
          </a:blip>
          <a:srcRect t="24735" r="2911" b="20686"/>
          <a:stretch>
            <a:fillRect/>
          </a:stretch>
        </p:blipFill>
        <p:spPr>
          <a:xfrm>
            <a:off x="962331" y="5769219"/>
            <a:ext cx="4578709" cy="2573883"/>
          </a:xfrm>
          <a:prstGeom prst="rect">
            <a:avLst/>
          </a:prstGeom>
          <a:ln w="12700">
            <a:miter lim="400000"/>
          </a:ln>
        </p:spPr>
      </p:pic>
      <p:pic>
        <p:nvPicPr>
          <p:cNvPr id="856" name="图像" descr="图像"/>
          <p:cNvPicPr>
            <a:picLocks noChangeAspect="1"/>
          </p:cNvPicPr>
          <p:nvPr/>
        </p:nvPicPr>
        <p:blipFill>
          <a:blip r:embed="rId3">
            <a:extLst/>
          </a:blip>
          <a:stretch>
            <a:fillRect/>
          </a:stretch>
        </p:blipFill>
        <p:spPr>
          <a:xfrm>
            <a:off x="6652123" y="6114508"/>
            <a:ext cx="3975101" cy="2438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DSP是一种专门用来实时、快速处理数字信号的器件，它是在数字信号处理这一门学科的基础上发展起来的。…"/>
          <p:cNvSpPr txBox="1"/>
          <p:nvPr/>
        </p:nvSpPr>
        <p:spPr>
          <a:xfrm>
            <a:off x="520989" y="2153341"/>
            <a:ext cx="12264980"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a:solidFill>
                  <a:schemeClr val="accent5">
                    <a:lumOff val="-29866"/>
                  </a:schemeClr>
                </a:solidFill>
              </a:rPr>
              <a:t>DSP</a:t>
            </a:r>
            <a:r>
              <a:t>是一种专门用来实时、快速处理数字信号的器件，它是在数字信号处理这一门学科的基础上发展起来的。</a:t>
            </a:r>
          </a:p>
          <a:p>
            <a:pPr algn="l" defTabSz="457200">
              <a:defRPr sz="2600" b="0">
                <a:latin typeface="Helvetica"/>
                <a:ea typeface="Helvetica"/>
                <a:cs typeface="Helvetica"/>
                <a:sym typeface="Helvetica"/>
              </a:defRPr>
            </a:pPr>
            <a:r>
              <a:t>优点：拥有专门用于处理乘法的硬件结构，以及特殊的指令，可以用来快速地实现各种数字信号处理的算法。</a:t>
            </a:r>
          </a:p>
          <a:p>
            <a:pPr algn="l" defTabSz="457200">
              <a:defRPr sz="2600" b="0">
                <a:latin typeface="Helvetica"/>
                <a:ea typeface="Helvetica"/>
                <a:cs typeface="Helvetica"/>
                <a:sym typeface="Helvetica"/>
              </a:defRPr>
            </a:pPr>
            <a:r>
              <a:t>缺点：DSP虽然具有强大的运算能力，但是在一些事务型任务上就没有太大的优势，如控制和界面显示。</a:t>
            </a:r>
          </a:p>
          <a:p>
            <a:pPr algn="l" defTabSz="457200">
              <a:defRPr sz="2600" b="0">
                <a:latin typeface="Helvetica"/>
                <a:ea typeface="Helvetica"/>
                <a:cs typeface="Helvetica"/>
                <a:sym typeface="Helvetica"/>
              </a:defRPr>
            </a:pPr>
            <a:r>
              <a:t>应用：DSP在多媒体通信，仪器仪表等领域都有很多应用。</a:t>
            </a:r>
          </a:p>
        </p:txBody>
      </p:sp>
      <p:pic>
        <p:nvPicPr>
          <p:cNvPr id="860" name="图像" descr="图像"/>
          <p:cNvPicPr>
            <a:picLocks noChangeAspect="1"/>
          </p:cNvPicPr>
          <p:nvPr/>
        </p:nvPicPr>
        <p:blipFill>
          <a:blip r:embed="rId2">
            <a:extLst/>
          </a:blip>
          <a:stretch>
            <a:fillRect/>
          </a:stretch>
        </p:blipFill>
        <p:spPr>
          <a:xfrm>
            <a:off x="2082108" y="5923454"/>
            <a:ext cx="10502901" cy="2933701"/>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FPGA即现场可编程门阵列，可以将FPGA理解为大量的逻辑门阵列，用户可以自由组合以实现不同的电路功能。CPLD即复杂可编程逻辑器件，相对而言规模大，结构复杂，属于大规模集成电路范围。…"/>
          <p:cNvSpPr txBox="1"/>
          <p:nvPr/>
        </p:nvSpPr>
        <p:spPr>
          <a:xfrm>
            <a:off x="523048" y="1434565"/>
            <a:ext cx="11958703" cy="504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lumOff val="-29866"/>
                  </a:schemeClr>
                </a:solidFill>
              </a:rPr>
              <a:t>FPGA</a:t>
            </a:r>
            <a:r>
              <a:t>即现场可编程门阵列，可以将FPGA理解为大量的逻辑门阵列，用户可以自由组合以实现不同的电路功能。</a:t>
            </a:r>
            <a:r>
              <a:rPr>
                <a:solidFill>
                  <a:schemeClr val="accent5">
                    <a:lumOff val="-29866"/>
                  </a:schemeClr>
                </a:solidFill>
              </a:rPr>
              <a:t>CPLD</a:t>
            </a:r>
            <a:r>
              <a:t>即复杂可编程逻辑器件，相对而言规模大，结构复杂，属于大规模集成电路范围。</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t>优点：灵活，可以实现你想实现的任何数字电路，减少受制于专用芯片的束缚，而且FPGA属于并行计算，一次可执行多个指令，计算效率高。</a:t>
            </a:r>
          </a:p>
          <a:p>
            <a:pPr algn="l" defTabSz="457200">
              <a:defRPr sz="2600" b="0">
                <a:latin typeface="Helvetica"/>
                <a:ea typeface="Helvetica"/>
                <a:cs typeface="Helvetica"/>
                <a:sym typeface="Helvetica"/>
              </a:defRPr>
            </a:pPr>
            <a:r>
              <a:t>缺点：上手难度高，硬件设计思想不易掌握，很多人都使用软件设计思想来做FPGA设计，导致运行效率极低。</a:t>
            </a:r>
          </a:p>
          <a:p>
            <a:pPr algn="l" defTabSz="457200">
              <a:defRPr sz="2600" b="0">
                <a:latin typeface="Helvetica"/>
                <a:ea typeface="Helvetica"/>
                <a:cs typeface="Helvetica"/>
                <a:sym typeface="Helvetica"/>
              </a:defRPr>
            </a:pPr>
            <a:r>
              <a:t>应用：FPGA在汽车电子，测试和测量，医疗，图像处理等领域都有诸多的应用。</a:t>
            </a:r>
          </a:p>
        </p:txBody>
      </p:sp>
      <p:pic>
        <p:nvPicPr>
          <p:cNvPr id="864" name="图像" descr="图像"/>
          <p:cNvPicPr>
            <a:picLocks noChangeAspect="1"/>
          </p:cNvPicPr>
          <p:nvPr/>
        </p:nvPicPr>
        <p:blipFill>
          <a:blip r:embed="rId2">
            <a:extLst/>
          </a:blip>
          <a:stretch>
            <a:fillRect/>
          </a:stretch>
        </p:blipFill>
        <p:spPr>
          <a:xfrm>
            <a:off x="685800" y="6159148"/>
            <a:ext cx="11633200" cy="2882901"/>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Jeston TX2…"/>
          <p:cNvSpPr txBox="1"/>
          <p:nvPr/>
        </p:nvSpPr>
        <p:spPr>
          <a:xfrm>
            <a:off x="776293" y="1990405"/>
            <a:ext cx="10783644" cy="276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solidFill>
                  <a:schemeClr val="accent5">
                    <a:hueOff val="-82419"/>
                    <a:satOff val="-9513"/>
                    <a:lumOff val="-16343"/>
                  </a:schemeClr>
                </a:solidFill>
                <a:latin typeface="Helvetica"/>
                <a:ea typeface="Helvetica"/>
                <a:cs typeface="Helvetica"/>
                <a:sym typeface="Helvetica"/>
              </a:defRPr>
            </a:pPr>
            <a:r>
              <a:rPr dirty="0" err="1"/>
              <a:t>Jeston</a:t>
            </a:r>
            <a:r>
              <a:rPr dirty="0"/>
              <a:t> </a:t>
            </a:r>
            <a:r>
              <a:rPr dirty="0" err="1"/>
              <a:t>TX2</a:t>
            </a:r>
            <a:endParaRPr dirty="0"/>
          </a:p>
          <a:p>
            <a:pPr algn="l" defTabSz="457200">
              <a:defRPr sz="2600" b="0">
                <a:latin typeface="Helvetica"/>
                <a:ea typeface="Helvetica"/>
                <a:cs typeface="Helvetica"/>
                <a:sym typeface="Helvetica"/>
              </a:defRPr>
            </a:pPr>
            <a:r>
              <a:rPr dirty="0"/>
              <a:t>TX2是NVIDIA继TK1及TX1两代产品后，推出的新一代产品，号称是嵌入式领域的AI超级计算机，使用的是Tegra处理器，6核CPU架构，256核Pascal架构GPU核心，整体模块功耗低于7.5W，主要用于打造智能机器人、无人机以及智能城市中使用的智能摄像头。</a:t>
            </a:r>
          </a:p>
        </p:txBody>
      </p:sp>
      <p:pic>
        <p:nvPicPr>
          <p:cNvPr id="868" name="图像" descr="图像"/>
          <p:cNvPicPr>
            <a:picLocks noChangeAspect="1"/>
          </p:cNvPicPr>
          <p:nvPr/>
        </p:nvPicPr>
        <p:blipFill>
          <a:blip r:embed="rId2">
            <a:extLst/>
          </a:blip>
          <a:stretch>
            <a:fillRect/>
          </a:stretch>
        </p:blipFill>
        <p:spPr>
          <a:xfrm>
            <a:off x="1507740" y="4961136"/>
            <a:ext cx="4381501" cy="2895601"/>
          </a:xfrm>
          <a:prstGeom prst="rect">
            <a:avLst/>
          </a:prstGeom>
          <a:ln w="12700">
            <a:miter lim="400000"/>
          </a:ln>
        </p:spPr>
      </p:pic>
      <p:pic>
        <p:nvPicPr>
          <p:cNvPr id="869" name="图像" descr="图像"/>
          <p:cNvPicPr>
            <a:picLocks noChangeAspect="1"/>
          </p:cNvPicPr>
          <p:nvPr/>
        </p:nvPicPr>
        <p:blipFill>
          <a:blip r:embed="rId3">
            <a:extLst/>
          </a:blip>
          <a:stretch>
            <a:fillRect/>
          </a:stretch>
        </p:blipFill>
        <p:spPr>
          <a:xfrm>
            <a:off x="8007975" y="4704437"/>
            <a:ext cx="2705101" cy="2908301"/>
          </a:xfrm>
          <a:prstGeom prst="rect">
            <a:avLst/>
          </a:prstGeom>
          <a:ln w="12700">
            <a:miter lim="400000"/>
          </a:ln>
        </p:spPr>
      </p:pic>
      <p:sp>
        <p:nvSpPr>
          <p:cNvPr id="6"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稳压电源"/>
          <p:cNvSpPr>
            <a:spLocks noGrp="1"/>
          </p:cNvSpPr>
          <p:nvPr>
            <p:ph type="title"/>
          </p:nvPr>
        </p:nvSpPr>
        <p:spPr>
          <a:prstGeom prst="rect">
            <a:avLst/>
          </a:prstGeom>
        </p:spPr>
        <p:txBody>
          <a:bodyPr/>
          <a:lstStyle/>
          <a:p>
            <a:r>
              <a:t>稳压电源</a:t>
            </a:r>
          </a:p>
        </p:txBody>
      </p:sp>
      <p:sp>
        <p:nvSpPr>
          <p:cNvPr id="990" name="Shape 486"/>
          <p:cNvSpPr txBox="1"/>
          <p:nvPr/>
        </p:nvSpPr>
        <p:spPr>
          <a:xfrm>
            <a:off x="1460427" y="2176240"/>
            <a:ext cx="7137643" cy="613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t>作用</a:t>
            </a:r>
            <a:r>
              <a:rPr b="0" u="none"/>
              <a:t>：电源决定了系统的精度与稳定性</a:t>
            </a:r>
          </a:p>
        </p:txBody>
      </p:sp>
      <p:grpSp>
        <p:nvGrpSpPr>
          <p:cNvPr id="995" name="Group 694"/>
          <p:cNvGrpSpPr/>
          <p:nvPr/>
        </p:nvGrpSpPr>
        <p:grpSpPr>
          <a:xfrm>
            <a:off x="3890655" y="3919392"/>
            <a:ext cx="2030906" cy="563247"/>
            <a:chOff x="0" y="0"/>
            <a:chExt cx="2030904" cy="563245"/>
          </a:xfrm>
        </p:grpSpPr>
        <p:sp>
          <p:nvSpPr>
            <p:cNvPr id="991"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994" name="Group 693"/>
            <p:cNvGrpSpPr/>
            <p:nvPr/>
          </p:nvGrpSpPr>
          <p:grpSpPr>
            <a:xfrm>
              <a:off x="25690" y="14471"/>
              <a:ext cx="1978174" cy="520530"/>
              <a:chOff x="0" y="0"/>
              <a:chExt cx="1978173" cy="520529"/>
            </a:xfrm>
          </p:grpSpPr>
          <p:sp>
            <p:nvSpPr>
              <p:cNvPr id="992"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3"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defTabSz="914400">
                  <a:defRPr sz="2000" b="0">
                    <a:latin typeface="华文中宋"/>
                    <a:ea typeface="华文中宋"/>
                    <a:cs typeface="华文中宋"/>
                    <a:sym typeface="华文中宋"/>
                  </a:defRPr>
                </a:lvl1pPr>
              </a:lstStyle>
              <a:p>
                <a:r>
                  <a:t>稳压电源</a:t>
                </a:r>
              </a:p>
            </p:txBody>
          </p:sp>
        </p:grpSp>
      </p:grpSp>
      <p:grpSp>
        <p:nvGrpSpPr>
          <p:cNvPr id="998" name="Group 697"/>
          <p:cNvGrpSpPr/>
          <p:nvPr/>
        </p:nvGrpSpPr>
        <p:grpSpPr>
          <a:xfrm>
            <a:off x="1809763" y="5124610"/>
            <a:ext cx="2160003" cy="447039"/>
            <a:chOff x="0" y="0"/>
            <a:chExt cx="2160002" cy="447038"/>
          </a:xfrm>
        </p:grpSpPr>
        <p:sp>
          <p:nvSpPr>
            <p:cNvPr id="996"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7" name="Shape 696"/>
            <p:cNvSpPr txBox="1"/>
            <p:nvPr/>
          </p:nvSpPr>
          <p:spPr>
            <a:xfrm>
              <a:off x="521168"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电压精度</a:t>
              </a:r>
            </a:p>
          </p:txBody>
        </p:sp>
      </p:grpSp>
      <p:grpSp>
        <p:nvGrpSpPr>
          <p:cNvPr id="1001" name="Group 703"/>
          <p:cNvGrpSpPr/>
          <p:nvPr/>
        </p:nvGrpSpPr>
        <p:grpSpPr>
          <a:xfrm>
            <a:off x="5698434" y="5124610"/>
            <a:ext cx="2160002" cy="447039"/>
            <a:chOff x="0" y="0"/>
            <a:chExt cx="2160000" cy="447038"/>
          </a:xfrm>
        </p:grpSpPr>
        <p:sp>
          <p:nvSpPr>
            <p:cNvPr id="999"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1000" name="Shape 702"/>
            <p:cNvSpPr txBox="1"/>
            <p:nvPr/>
          </p:nvSpPr>
          <p:spPr>
            <a:xfrm>
              <a:off x="520873"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负载能力</a:t>
              </a:r>
            </a:p>
          </p:txBody>
        </p:sp>
      </p:grpSp>
      <p:sp>
        <p:nvSpPr>
          <p:cNvPr id="1002" name="Shape 704"/>
          <p:cNvSpPr/>
          <p:nvPr/>
        </p:nvSpPr>
        <p:spPr>
          <a:xfrm flipH="1">
            <a:off x="4906106" y="4482636"/>
            <a:ext cx="2" cy="307824"/>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1003" name="Shape 705"/>
          <p:cNvSpPr/>
          <p:nvPr/>
        </p:nvSpPr>
        <p:spPr>
          <a:xfrm flipH="1">
            <a:off x="2890058" y="4790457"/>
            <a:ext cx="2016050" cy="360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1004" name="Shape 706"/>
          <p:cNvSpPr/>
          <p:nvPr/>
        </p:nvSpPr>
        <p:spPr>
          <a:xfrm>
            <a:off x="4906111" y="4790456"/>
            <a:ext cx="1872207" cy="360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grpSp>
        <p:nvGrpSpPr>
          <p:cNvPr id="1013" name="组合 1"/>
          <p:cNvGrpSpPr/>
          <p:nvPr/>
        </p:nvGrpSpPr>
        <p:grpSpPr>
          <a:xfrm>
            <a:off x="8991241" y="2757723"/>
            <a:ext cx="1934029" cy="4334980"/>
            <a:chOff x="0" y="0"/>
            <a:chExt cx="1934028" cy="4334978"/>
          </a:xfrm>
        </p:grpSpPr>
        <p:pic>
          <p:nvPicPr>
            <p:cNvPr id="1005" name="Picture 2" descr="Picture 2"/>
            <p:cNvPicPr>
              <a:picLocks noChangeAspect="1"/>
            </p:cNvPicPr>
            <p:nvPr/>
          </p:nvPicPr>
          <p:blipFill>
            <a:blip r:embed="rId3">
              <a:extLst/>
            </a:blip>
            <a:stretch>
              <a:fillRect/>
            </a:stretch>
          </p:blipFill>
          <p:spPr>
            <a:xfrm rot="5400000">
              <a:off x="-282729" y="330995"/>
              <a:ext cx="1914295" cy="1252304"/>
            </a:xfrm>
            <a:prstGeom prst="rect">
              <a:avLst/>
            </a:prstGeom>
            <a:ln w="12700" cap="flat">
              <a:noFill/>
              <a:miter lim="400000"/>
            </a:ln>
            <a:effectLst/>
          </p:spPr>
        </p:pic>
        <p:pic>
          <p:nvPicPr>
            <p:cNvPr id="1006" name="Picture 3" descr="Picture 3"/>
            <p:cNvPicPr>
              <a:picLocks noChangeAspect="1"/>
            </p:cNvPicPr>
            <p:nvPr/>
          </p:nvPicPr>
          <p:blipFill>
            <a:blip r:embed="rId4">
              <a:extLst/>
            </a:blip>
            <a:stretch>
              <a:fillRect/>
            </a:stretch>
          </p:blipFill>
          <p:spPr>
            <a:xfrm>
              <a:off x="0" y="3061204"/>
              <a:ext cx="1348838" cy="1179397"/>
            </a:xfrm>
            <a:prstGeom prst="rect">
              <a:avLst/>
            </a:prstGeom>
            <a:ln w="12700" cap="flat">
              <a:noFill/>
              <a:miter lim="400000"/>
            </a:ln>
            <a:effectLst/>
          </p:spPr>
        </p:pic>
        <p:grpSp>
          <p:nvGrpSpPr>
            <p:cNvPr id="1009" name="Shape 695"/>
            <p:cNvGrpSpPr/>
            <p:nvPr/>
          </p:nvGrpSpPr>
          <p:grpSpPr>
            <a:xfrm>
              <a:off x="1405727" y="2966826"/>
              <a:ext cx="528302" cy="1368153"/>
              <a:chOff x="0" y="77923"/>
              <a:chExt cx="528300" cy="1368152"/>
            </a:xfrm>
          </p:grpSpPr>
          <p:sp>
            <p:nvSpPr>
              <p:cNvPr id="1007"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08" name="开关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开关电源</a:t>
                </a:r>
                <a:endParaRPr dirty="0"/>
              </a:p>
            </p:txBody>
          </p:sp>
        </p:grpSp>
        <p:grpSp>
          <p:nvGrpSpPr>
            <p:cNvPr id="1012" name="Shape 695"/>
            <p:cNvGrpSpPr/>
            <p:nvPr/>
          </p:nvGrpSpPr>
          <p:grpSpPr>
            <a:xfrm>
              <a:off x="1290440" y="273070"/>
              <a:ext cx="528302" cy="1368153"/>
              <a:chOff x="0" y="77923"/>
              <a:chExt cx="528300" cy="1368152"/>
            </a:xfrm>
          </p:grpSpPr>
          <p:sp>
            <p:nvSpPr>
              <p:cNvPr id="1010"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11" name="线性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线性电源</a:t>
                </a:r>
              </a:p>
            </p:txBody>
          </p:sp>
        </p:grpSp>
      </p:grpSp>
    </p:spTree>
    <p:extLst>
      <p:ext uri="{BB962C8B-B14F-4D97-AF65-F5344CB8AC3E}">
        <p14:creationId xmlns:p14="http://schemas.microsoft.com/office/powerpoint/2010/main" val="15587955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1013"/>
                                        </p:tgtEl>
                                        <p:attrNameLst>
                                          <p:attrName>style.visibility</p:attrName>
                                        </p:attrNameLst>
                                      </p:cBhvr>
                                      <p:to>
                                        <p:strVal val="visible"/>
                                      </p:to>
                                    </p:set>
                                    <p:anim calcmode="lin" valueType="num">
                                      <p:cBhvr>
                                        <p:cTn id="7" dur="500" fill="hold"/>
                                        <p:tgtEl>
                                          <p:spTgt spid="1013"/>
                                        </p:tgtEl>
                                        <p:attrNameLst>
                                          <p:attrName>ppt_x</p:attrName>
                                        </p:attrNameLst>
                                      </p:cBhvr>
                                      <p:tavLst>
                                        <p:tav tm="0">
                                          <p:val>
                                            <p:strVal val="#ppt_x"/>
                                          </p:val>
                                        </p:tav>
                                        <p:tav tm="100000">
                                          <p:val>
                                            <p:strVal val="#ppt_x"/>
                                          </p:val>
                                        </p:tav>
                                      </p:tavLst>
                                    </p:anim>
                                    <p:anim calcmode="lin" valueType="num">
                                      <p:cBhvr>
                                        <p:cTn id="8" dur="500" fill="hold"/>
                                        <p:tgtEl>
                                          <p:spTgt spid="1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传感器"/>
          <p:cNvSpPr>
            <a:spLocks noGrp="1"/>
          </p:cNvSpPr>
          <p:nvPr>
            <p:ph type="title"/>
          </p:nvPr>
        </p:nvSpPr>
        <p:spPr>
          <a:prstGeom prst="rect">
            <a:avLst/>
          </a:prstGeom>
        </p:spPr>
        <p:txBody>
          <a:bodyPr/>
          <a:lstStyle/>
          <a:p>
            <a:r>
              <a:t>传感器</a:t>
            </a:r>
          </a:p>
        </p:txBody>
      </p:sp>
      <p:sp>
        <p:nvSpPr>
          <p:cNvPr id="442" name="Shape 343"/>
          <p:cNvSpPr txBox="1"/>
          <p:nvPr/>
        </p:nvSpPr>
        <p:spPr>
          <a:xfrm>
            <a:off x="8504618" y="1382160"/>
            <a:ext cx="2943523"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defRPr sz="2800" b="0">
                <a:solidFill>
                  <a:schemeClr val="accent3">
                    <a:hueOff val="914337"/>
                    <a:satOff val="31515"/>
                    <a:lumOff val="-30790"/>
                  </a:schemeClr>
                </a:solidFill>
                <a:latin typeface="宋体"/>
                <a:ea typeface="宋体"/>
                <a:cs typeface="宋体"/>
                <a:sym typeface="宋体"/>
              </a:defRPr>
            </a:pPr>
            <a:r>
              <a:t>如温度传感器、</a:t>
            </a:r>
          </a:p>
          <a:p>
            <a:pPr algn="just">
              <a:defRPr sz="2800" b="0">
                <a:solidFill>
                  <a:schemeClr val="accent3">
                    <a:hueOff val="914337"/>
                    <a:satOff val="31515"/>
                    <a:lumOff val="-30790"/>
                  </a:schemeClr>
                </a:solidFill>
                <a:latin typeface="宋体"/>
                <a:ea typeface="宋体"/>
                <a:cs typeface="宋体"/>
                <a:sym typeface="宋体"/>
              </a:defRPr>
            </a:pPr>
            <a:r>
              <a:t>湿度传感器、</a:t>
            </a:r>
          </a:p>
          <a:p>
            <a:pPr algn="just">
              <a:defRPr sz="2800" b="0">
                <a:solidFill>
                  <a:schemeClr val="accent3">
                    <a:hueOff val="914337"/>
                    <a:satOff val="31515"/>
                    <a:lumOff val="-30790"/>
                  </a:schemeClr>
                </a:solidFill>
                <a:latin typeface="宋体"/>
                <a:ea typeface="宋体"/>
                <a:cs typeface="宋体"/>
                <a:sym typeface="宋体"/>
              </a:defRPr>
            </a:pPr>
            <a:r>
              <a:t>位移传感器、</a:t>
            </a:r>
          </a:p>
          <a:p>
            <a:pPr algn="just">
              <a:defRPr sz="2800" b="0">
                <a:solidFill>
                  <a:schemeClr val="accent3">
                    <a:hueOff val="914337"/>
                    <a:satOff val="31515"/>
                    <a:lumOff val="-30790"/>
                  </a:schemeClr>
                </a:solidFill>
                <a:latin typeface="宋体"/>
                <a:ea typeface="宋体"/>
                <a:cs typeface="宋体"/>
                <a:sym typeface="宋体"/>
              </a:defRPr>
            </a:pPr>
            <a:r>
              <a:t>压力传感器、</a:t>
            </a:r>
          </a:p>
          <a:p>
            <a:pPr algn="just">
              <a:defRPr sz="2800" b="0">
                <a:solidFill>
                  <a:schemeClr val="accent3">
                    <a:hueOff val="914337"/>
                    <a:satOff val="31515"/>
                    <a:lumOff val="-30790"/>
                  </a:schemeClr>
                </a:solidFill>
                <a:latin typeface="宋体"/>
                <a:ea typeface="宋体"/>
                <a:cs typeface="宋体"/>
                <a:sym typeface="宋体"/>
              </a:defRPr>
            </a:pPr>
            <a:r>
              <a:t>加速度传感器等</a:t>
            </a:r>
          </a:p>
        </p:txBody>
      </p:sp>
      <p:sp>
        <p:nvSpPr>
          <p:cNvPr id="443" name="Shape 344"/>
          <p:cNvSpPr txBox="1"/>
          <p:nvPr/>
        </p:nvSpPr>
        <p:spPr>
          <a:xfrm>
            <a:off x="1400740" y="6602406"/>
            <a:ext cx="2109549"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defRPr sz="2800" b="0">
                <a:solidFill>
                  <a:schemeClr val="accent6">
                    <a:hueOff val="-146070"/>
                    <a:satOff val="-10048"/>
                    <a:lumOff val="-30626"/>
                  </a:schemeClr>
                </a:solidFill>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如电阻式、电容式、电感式、压电式、霍尔式等</a:t>
            </a:r>
          </a:p>
        </p:txBody>
      </p:sp>
      <p:sp>
        <p:nvSpPr>
          <p:cNvPr id="444" name="Shape 345"/>
          <p:cNvSpPr txBox="1"/>
          <p:nvPr/>
        </p:nvSpPr>
        <p:spPr>
          <a:xfrm>
            <a:off x="9571865" y="6382467"/>
            <a:ext cx="198301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defRPr sz="2800" b="0">
                <a:solidFill>
                  <a:schemeClr val="accent1">
                    <a:hueOff val="114395"/>
                    <a:lumOff val="-24975"/>
                  </a:schemeClr>
                </a:solidFill>
                <a:latin typeface="宋体"/>
                <a:ea typeface="宋体"/>
                <a:cs typeface="宋体"/>
                <a:sym typeface="宋体"/>
              </a:defRPr>
            </a:lvl1pPr>
          </a:lstStyle>
          <a:p>
            <a:r>
              <a:t>模拟式传感器和数字式传感器</a:t>
            </a:r>
          </a:p>
        </p:txBody>
      </p:sp>
      <p:sp>
        <p:nvSpPr>
          <p:cNvPr id="445" name="Shape 346"/>
          <p:cNvSpPr txBox="1"/>
          <p:nvPr/>
        </p:nvSpPr>
        <p:spPr>
          <a:xfrm>
            <a:off x="1242664" y="6188062"/>
            <a:ext cx="21463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（传感技术领域）</a:t>
            </a:r>
          </a:p>
        </p:txBody>
      </p:sp>
      <p:sp>
        <p:nvSpPr>
          <p:cNvPr id="446" name="Shape 347"/>
          <p:cNvSpPr txBox="1"/>
          <p:nvPr/>
        </p:nvSpPr>
        <p:spPr>
          <a:xfrm>
            <a:off x="9389281" y="5918647"/>
            <a:ext cx="21463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（检测技术领域）</a:t>
            </a:r>
          </a:p>
        </p:txBody>
      </p:sp>
      <p:grpSp>
        <p:nvGrpSpPr>
          <p:cNvPr id="458" name="成组"/>
          <p:cNvGrpSpPr/>
          <p:nvPr/>
        </p:nvGrpSpPr>
        <p:grpSpPr>
          <a:xfrm>
            <a:off x="2990386" y="2233980"/>
            <a:ext cx="6820828" cy="5921782"/>
            <a:chOff x="0" y="0"/>
            <a:chExt cx="6820827" cy="5921780"/>
          </a:xfrm>
        </p:grpSpPr>
        <p:sp>
          <p:nvSpPr>
            <p:cNvPr id="447" name="Shape 336"/>
            <p:cNvSpPr/>
            <p:nvPr/>
          </p:nvSpPr>
          <p:spPr>
            <a:xfrm rot="8994039">
              <a:off x="452863" y="2975293"/>
              <a:ext cx="2499216" cy="2478018"/>
            </a:xfrm>
            <a:prstGeom prst="chevron">
              <a:avLst>
                <a:gd name="adj" fmla="val 28180"/>
              </a:avLst>
            </a:prstGeom>
            <a:gradFill flip="none" rotWithShape="1">
              <a:gsLst>
                <a:gs pos="0">
                  <a:srgbClr val="E9F8F9"/>
                </a:gs>
                <a:gs pos="35000">
                  <a:srgbClr val="FFBEBC"/>
                </a:gs>
                <a:gs pos="100000">
                  <a:srgbClr val="FFFFFF"/>
                </a:gs>
              </a:gsLst>
              <a:lin ang="16200000" scaled="0"/>
            </a:gradFill>
            <a:ln w="9525" cap="flat">
              <a:solidFill>
                <a:srgbClr val="C82101"/>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sp>
          <p:nvSpPr>
            <p:cNvPr id="448" name="Shape 337"/>
            <p:cNvSpPr/>
            <p:nvPr/>
          </p:nvSpPr>
          <p:spPr>
            <a:xfrm rot="12629309" flipH="1">
              <a:off x="3865764" y="2981072"/>
              <a:ext cx="2499216" cy="2478018"/>
            </a:xfrm>
            <a:prstGeom prst="chevron">
              <a:avLst>
                <a:gd name="adj" fmla="val 28216"/>
              </a:avLst>
            </a:prstGeom>
            <a:gradFill flip="none" rotWithShape="1">
              <a:gsLst>
                <a:gs pos="0">
                  <a:srgbClr val="FFFFFF"/>
                </a:gs>
                <a:gs pos="35000">
                  <a:srgbClr val="C1E9C5"/>
                </a:gs>
                <a:gs pos="100000">
                  <a:srgbClr val="FFFFFF"/>
                </a:gs>
              </a:gsLst>
              <a:lin ang="16200000" scaled="0"/>
            </a:gradFill>
            <a:ln w="9525" cap="flat">
              <a:solidFill>
                <a:srgbClr val="00852A"/>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grpSp>
          <p:nvGrpSpPr>
            <p:cNvPr id="451" name="Group 340"/>
            <p:cNvGrpSpPr/>
            <p:nvPr/>
          </p:nvGrpSpPr>
          <p:grpSpPr>
            <a:xfrm>
              <a:off x="2172308" y="-1"/>
              <a:ext cx="2478020" cy="2499218"/>
              <a:chOff x="0" y="0"/>
              <a:chExt cx="2478018" cy="2499216"/>
            </a:xfrm>
          </p:grpSpPr>
          <p:sp>
            <p:nvSpPr>
              <p:cNvPr id="449" name="Shape 338"/>
              <p:cNvSpPr/>
              <p:nvPr/>
            </p:nvSpPr>
            <p:spPr>
              <a:xfrm rot="16200000">
                <a:off x="-10600" y="10598"/>
                <a:ext cx="2499218" cy="2478019"/>
              </a:xfrm>
              <a:prstGeom prst="chevron">
                <a:avLst>
                  <a:gd name="adj" fmla="val 26017"/>
                </a:avLst>
              </a:prstGeom>
              <a:gradFill flip="none" rotWithShape="1">
                <a:gsLst>
                  <a:gs pos="0">
                    <a:srgbClr val="EDEFF9"/>
                  </a:gs>
                  <a:gs pos="35000">
                    <a:srgbClr val="BACCFF"/>
                  </a:gs>
                  <a:gs pos="100000">
                    <a:srgbClr val="FFFFFF"/>
                  </a:gs>
                </a:gsLst>
                <a:lin ang="16200000" scaled="0"/>
              </a:gradFill>
              <a:ln w="9525" cap="flat">
                <a:solidFill>
                  <a:srgbClr val="0063BF"/>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2000" b="0">
                    <a:latin typeface="华文中宋"/>
                    <a:ea typeface="华文中宋"/>
                    <a:cs typeface="华文中宋"/>
                    <a:sym typeface="华文中宋"/>
                  </a:defRPr>
                </a:pPr>
                <a:endParaRPr/>
              </a:p>
            </p:txBody>
          </p:sp>
          <p:sp>
            <p:nvSpPr>
              <p:cNvPr id="450" name="Shape 339"/>
              <p:cNvSpPr txBox="1"/>
              <p:nvPr/>
            </p:nvSpPr>
            <p:spPr>
              <a:xfrm>
                <a:off x="321568" y="951144"/>
                <a:ext cx="1834875" cy="5969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按被测量量</a:t>
                </a:r>
              </a:p>
            </p:txBody>
          </p:sp>
        </p:grpSp>
        <p:sp>
          <p:nvSpPr>
            <p:cNvPr id="452" name="Shape 341"/>
            <p:cNvSpPr txBox="1"/>
            <p:nvPr/>
          </p:nvSpPr>
          <p:spPr>
            <a:xfrm>
              <a:off x="4649134" y="4015718"/>
              <a:ext cx="1819934" cy="6104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按输出量</a:t>
              </a:r>
            </a:p>
          </p:txBody>
        </p:sp>
        <p:sp>
          <p:nvSpPr>
            <p:cNvPr id="453" name="Shape 342"/>
            <p:cNvSpPr txBox="1"/>
            <p:nvPr/>
          </p:nvSpPr>
          <p:spPr>
            <a:xfrm>
              <a:off x="718690" y="3778303"/>
              <a:ext cx="1603511" cy="10853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defRPr sz="2800" b="0">
                  <a:latin typeface="Arial"/>
                  <a:ea typeface="Arial"/>
                  <a:cs typeface="Arial"/>
                  <a:sym typeface="Arial"/>
                </a:defRPr>
              </a:pPr>
              <a:r>
                <a:rPr>
                  <a:latin typeface="宋体"/>
                  <a:ea typeface="宋体"/>
                  <a:cs typeface="宋体"/>
                  <a:sym typeface="宋体"/>
                </a:rPr>
                <a:t>按传感器</a:t>
              </a:r>
            </a:p>
            <a:p>
              <a:pPr algn="l">
                <a:defRPr sz="2800" b="0">
                  <a:latin typeface="Arial"/>
                  <a:ea typeface="Arial"/>
                  <a:cs typeface="Arial"/>
                  <a:sym typeface="Arial"/>
                </a:defRPr>
              </a:pPr>
              <a:r>
                <a:rPr>
                  <a:latin typeface="宋体"/>
                  <a:ea typeface="宋体"/>
                  <a:cs typeface="宋体"/>
                  <a:sym typeface="宋体"/>
                </a:rPr>
                <a:t>工作原理</a:t>
              </a:r>
            </a:p>
          </p:txBody>
        </p:sp>
        <p:sp>
          <p:nvSpPr>
            <p:cNvPr id="454" name="Shape 348"/>
            <p:cNvSpPr txBox="1"/>
            <p:nvPr/>
          </p:nvSpPr>
          <p:spPr>
            <a:xfrm>
              <a:off x="2664259" y="2593697"/>
              <a:ext cx="1494118" cy="12562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传感器的分类</a:t>
              </a:r>
            </a:p>
          </p:txBody>
        </p:sp>
        <p:sp>
          <p:nvSpPr>
            <p:cNvPr id="455" name="Shape 349"/>
            <p:cNvSpPr/>
            <p:nvPr/>
          </p:nvSpPr>
          <p:spPr>
            <a:xfrm>
              <a:off x="1450978" y="1149531"/>
              <a:ext cx="3920682" cy="3926351"/>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6" name="Shape 350"/>
            <p:cNvSpPr/>
            <p:nvPr/>
          </p:nvSpPr>
          <p:spPr>
            <a:xfrm>
              <a:off x="1155270" y="859493"/>
              <a:ext cx="4506428" cy="450642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7" name="Shape 351"/>
            <p:cNvSpPr/>
            <p:nvPr/>
          </p:nvSpPr>
          <p:spPr>
            <a:xfrm>
              <a:off x="894661" y="581128"/>
              <a:ext cx="5033315" cy="506315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gr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信号处理"/>
          <p:cNvSpPr>
            <a:spLocks noGrp="1"/>
          </p:cNvSpPr>
          <p:nvPr>
            <p:ph type="title"/>
          </p:nvPr>
        </p:nvSpPr>
        <p:spPr>
          <a:prstGeom prst="rect">
            <a:avLst/>
          </a:prstGeom>
        </p:spPr>
        <p:txBody>
          <a:bodyPr/>
          <a:lstStyle/>
          <a:p>
            <a:r>
              <a:t>信号处理</a:t>
            </a:r>
          </a:p>
        </p:txBody>
      </p:sp>
      <p:sp>
        <p:nvSpPr>
          <p:cNvPr id="872" name="Shape 486"/>
          <p:cNvSpPr txBox="1"/>
          <p:nvPr/>
        </p:nvSpPr>
        <p:spPr>
          <a:xfrm>
            <a:off x="1419947" y="2204905"/>
            <a:ext cx="10592147" cy="613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t>域变换</a:t>
            </a:r>
            <a:r>
              <a:rPr b="0" u="none"/>
              <a:t>：将信号从时域变换到其他域，或从其他域变换到时域</a:t>
            </a:r>
          </a:p>
        </p:txBody>
      </p:sp>
      <p:grpSp>
        <p:nvGrpSpPr>
          <p:cNvPr id="890" name="Group 707"/>
          <p:cNvGrpSpPr/>
          <p:nvPr/>
        </p:nvGrpSpPr>
        <p:grpSpPr>
          <a:xfrm>
            <a:off x="2059612" y="3505963"/>
            <a:ext cx="7804551" cy="1654774"/>
            <a:chOff x="0" y="0"/>
            <a:chExt cx="7804549" cy="1654772"/>
          </a:xfrm>
        </p:grpSpPr>
        <p:grpSp>
          <p:nvGrpSpPr>
            <p:cNvPr id="877" name="Group 694"/>
            <p:cNvGrpSpPr/>
            <p:nvPr/>
          </p:nvGrpSpPr>
          <p:grpSpPr>
            <a:xfrm>
              <a:off x="2886822" y="0"/>
              <a:ext cx="2030906" cy="563247"/>
              <a:chOff x="0" y="0"/>
              <a:chExt cx="2030905" cy="563246"/>
            </a:xfrm>
          </p:grpSpPr>
          <p:sp>
            <p:nvSpPr>
              <p:cNvPr id="873"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876" name="Group 693"/>
              <p:cNvGrpSpPr/>
              <p:nvPr/>
            </p:nvGrpSpPr>
            <p:grpSpPr>
              <a:xfrm>
                <a:off x="25690" y="14471"/>
                <a:ext cx="1978175" cy="520531"/>
                <a:chOff x="0" y="0"/>
                <a:chExt cx="1978174" cy="520529"/>
              </a:xfrm>
            </p:grpSpPr>
            <p:sp>
              <p:nvSpPr>
                <p:cNvPr id="874"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5" name="Shape 692"/>
                <p:cNvSpPr txBox="1"/>
                <p:nvPr/>
              </p:nvSpPr>
              <p:spPr>
                <a:xfrm>
                  <a:off x="556017" y="-1"/>
                  <a:ext cx="866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t>域变换</a:t>
                  </a:r>
                </a:p>
              </p:txBody>
            </p:sp>
          </p:grpSp>
        </p:grpSp>
        <p:grpSp>
          <p:nvGrpSpPr>
            <p:cNvPr id="880" name="Group 697"/>
            <p:cNvGrpSpPr/>
            <p:nvPr/>
          </p:nvGrpSpPr>
          <p:grpSpPr>
            <a:xfrm>
              <a:off x="0" y="1207734"/>
              <a:ext cx="2160003" cy="447039"/>
              <a:chOff x="0" y="0"/>
              <a:chExt cx="2160002" cy="447038"/>
            </a:xfrm>
          </p:grpSpPr>
          <p:sp>
            <p:nvSpPr>
              <p:cNvPr id="878" name="Shape 695"/>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9"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傅里叶变换</a:t>
                </a:r>
              </a:p>
            </p:txBody>
          </p:sp>
        </p:grpSp>
        <p:grpSp>
          <p:nvGrpSpPr>
            <p:cNvPr id="883" name="Group 700"/>
            <p:cNvGrpSpPr/>
            <p:nvPr/>
          </p:nvGrpSpPr>
          <p:grpSpPr>
            <a:xfrm>
              <a:off x="2822273" y="1207734"/>
              <a:ext cx="2160003" cy="447039"/>
              <a:chOff x="0" y="0"/>
              <a:chExt cx="2160002" cy="447038"/>
            </a:xfrm>
          </p:grpSpPr>
          <p:sp>
            <p:nvSpPr>
              <p:cNvPr id="881" name="Shape 698"/>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2" name="Shape 699"/>
              <p:cNvSpPr txBox="1"/>
              <p:nvPr/>
            </p:nvSpPr>
            <p:spPr>
              <a:xfrm>
                <a:off x="264396" y="-1"/>
                <a:ext cx="1628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拉普拉斯变换</a:t>
                </a:r>
              </a:p>
            </p:txBody>
          </p:sp>
        </p:grpSp>
        <p:grpSp>
          <p:nvGrpSpPr>
            <p:cNvPr id="886" name="Group 703"/>
            <p:cNvGrpSpPr/>
            <p:nvPr/>
          </p:nvGrpSpPr>
          <p:grpSpPr>
            <a:xfrm>
              <a:off x="5644548" y="1205217"/>
              <a:ext cx="2160002" cy="447039"/>
              <a:chOff x="0" y="0"/>
              <a:chExt cx="2160001" cy="447038"/>
            </a:xfrm>
          </p:grpSpPr>
          <p:sp>
            <p:nvSpPr>
              <p:cNvPr id="884" name="Shape 701"/>
              <p:cNvSpPr/>
              <p:nvPr/>
            </p:nvSpPr>
            <p:spPr>
              <a:xfrm>
                <a:off x="0" y="23465"/>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5" name="Shape 702"/>
              <p:cNvSpPr txBox="1"/>
              <p:nvPr/>
            </p:nvSpPr>
            <p:spPr>
              <a:xfrm>
                <a:off x="695601" y="-1"/>
                <a:ext cx="767292"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p>
                <a:pPr algn="l" defTabSz="914400">
                  <a:defRPr sz="2000">
                    <a:latin typeface="华文中宋"/>
                    <a:ea typeface="华文中宋"/>
                    <a:cs typeface="华文中宋"/>
                    <a:sym typeface="华文中宋"/>
                  </a:defRPr>
                </a:pPr>
                <a:r>
                  <a:t>Z变换</a:t>
                </a:r>
              </a:p>
            </p:txBody>
          </p:sp>
        </p:grpSp>
        <p:sp>
          <p:nvSpPr>
            <p:cNvPr id="887"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88"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sp>
          <p:nvSpPr>
            <p:cNvPr id="889" name="Shape 706"/>
            <p:cNvSpPr/>
            <p:nvPr/>
          </p:nvSpPr>
          <p:spPr>
            <a:xfrm>
              <a:off x="3902275" y="871064"/>
              <a:ext cx="2822274"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grpSp>
      <p:pic>
        <p:nvPicPr>
          <p:cNvPr id="891" name="1421228605311306.gif" descr="1421228605311306.gif"/>
          <p:cNvPicPr>
            <a:picLocks/>
          </p:cNvPicPr>
          <p:nvPr/>
        </p:nvPicPr>
        <p:blipFill>
          <a:blip r:embed="rId3">
            <a:extLst/>
          </a:blip>
          <a:stretch>
            <a:fillRect/>
          </a:stretch>
        </p:blipFill>
        <p:spPr>
          <a:xfrm>
            <a:off x="868339" y="6287153"/>
            <a:ext cx="3810001" cy="3048001"/>
          </a:xfrm>
          <a:prstGeom prst="rect">
            <a:avLst/>
          </a:prstGeom>
          <a:ln w="12700">
            <a:miter lim="400000"/>
          </a:ln>
        </p:spPr>
      </p:pic>
      <p:pic>
        <p:nvPicPr>
          <p:cNvPr id="892" name="图像" descr="图像"/>
          <p:cNvPicPr>
            <a:picLocks noChangeAspect="1"/>
          </p:cNvPicPr>
          <p:nvPr/>
        </p:nvPicPr>
        <p:blipFill>
          <a:blip r:embed="rId4">
            <a:extLst/>
          </a:blip>
          <a:stretch>
            <a:fillRect/>
          </a:stretch>
        </p:blipFill>
        <p:spPr>
          <a:xfrm>
            <a:off x="5092899" y="5537200"/>
            <a:ext cx="2133601" cy="406400"/>
          </a:xfrm>
          <a:prstGeom prst="rect">
            <a:avLst/>
          </a:prstGeom>
          <a:ln w="12700">
            <a:miter lim="400000"/>
          </a:ln>
        </p:spPr>
      </p:pic>
      <p:pic>
        <p:nvPicPr>
          <p:cNvPr id="893" name="图像" descr="图像"/>
          <p:cNvPicPr>
            <a:picLocks noChangeAspect="1"/>
          </p:cNvPicPr>
          <p:nvPr/>
        </p:nvPicPr>
        <p:blipFill>
          <a:blip r:embed="rId5">
            <a:extLst/>
          </a:blip>
          <a:stretch>
            <a:fillRect/>
          </a:stretch>
        </p:blipFill>
        <p:spPr>
          <a:xfrm>
            <a:off x="8154703" y="5459839"/>
            <a:ext cx="1435101" cy="419101"/>
          </a:xfrm>
          <a:prstGeom prst="rect">
            <a:avLst/>
          </a:prstGeom>
          <a:ln w="12700">
            <a:miter lim="400000"/>
          </a:ln>
        </p:spPr>
      </p:pic>
      <p:sp>
        <p:nvSpPr>
          <p:cNvPr id="894" name="小波变换"/>
          <p:cNvSpPr/>
          <p:nvPr/>
        </p:nvSpPr>
        <p:spPr>
          <a:xfrm>
            <a:off x="8590992" y="6178042"/>
            <a:ext cx="1786899" cy="1615803"/>
          </a:xfrm>
          <a:custGeom>
            <a:avLst/>
            <a:gdLst/>
            <a:ahLst/>
            <a:cxnLst>
              <a:cxn ang="0">
                <a:pos x="wd2" y="hd2"/>
              </a:cxn>
              <a:cxn ang="5400000">
                <a:pos x="wd2" y="hd2"/>
              </a:cxn>
              <a:cxn ang="10800000">
                <a:pos x="wd2" y="hd2"/>
              </a:cxn>
              <a:cxn ang="16200000">
                <a:pos x="wd2" y="hd2"/>
              </a:cxn>
            </a:cxnLst>
            <a:rect l="0" t="0" r="r" b="b"/>
            <a:pathLst>
              <a:path w="20800" h="21600" extrusionOk="0">
                <a:moveTo>
                  <a:pt x="14685" y="0"/>
                </a:moveTo>
                <a:cubicBezTo>
                  <a:pt x="11445" y="0"/>
                  <a:pt x="10577" y="3655"/>
                  <a:pt x="10577" y="5094"/>
                </a:cubicBezTo>
                <a:cubicBezTo>
                  <a:pt x="10577" y="7387"/>
                  <a:pt x="11778" y="8546"/>
                  <a:pt x="12449" y="9877"/>
                </a:cubicBezTo>
                <a:cubicBezTo>
                  <a:pt x="12563" y="10098"/>
                  <a:pt x="12403" y="10374"/>
                  <a:pt x="12179" y="10344"/>
                </a:cubicBezTo>
                <a:cubicBezTo>
                  <a:pt x="8030" y="9812"/>
                  <a:pt x="5680" y="11913"/>
                  <a:pt x="4063" y="11943"/>
                </a:cubicBezTo>
                <a:cubicBezTo>
                  <a:pt x="3132" y="11961"/>
                  <a:pt x="1623" y="9096"/>
                  <a:pt x="412" y="10254"/>
                </a:cubicBezTo>
                <a:cubicBezTo>
                  <a:pt x="-431" y="11054"/>
                  <a:pt x="-597" y="21600"/>
                  <a:pt x="6157" y="21600"/>
                </a:cubicBezTo>
                <a:cubicBezTo>
                  <a:pt x="12906" y="21600"/>
                  <a:pt x="15044" y="21600"/>
                  <a:pt x="15044" y="21600"/>
                </a:cubicBezTo>
                <a:cubicBezTo>
                  <a:pt x="15044" y="21600"/>
                  <a:pt x="20759" y="21421"/>
                  <a:pt x="20759" y="15897"/>
                </a:cubicBezTo>
                <a:cubicBezTo>
                  <a:pt x="20759" y="10374"/>
                  <a:pt x="17847" y="10498"/>
                  <a:pt x="17847" y="8748"/>
                </a:cubicBezTo>
                <a:cubicBezTo>
                  <a:pt x="17847" y="6999"/>
                  <a:pt x="20561" y="7136"/>
                  <a:pt x="20759" y="6653"/>
                </a:cubicBezTo>
                <a:cubicBezTo>
                  <a:pt x="20977" y="6121"/>
                  <a:pt x="20078" y="5782"/>
                  <a:pt x="20078" y="5626"/>
                </a:cubicBezTo>
                <a:cubicBezTo>
                  <a:pt x="20078" y="5471"/>
                  <a:pt x="21003" y="4532"/>
                  <a:pt x="20759" y="4090"/>
                </a:cubicBezTo>
                <a:cubicBezTo>
                  <a:pt x="20525" y="3672"/>
                  <a:pt x="20071" y="4587"/>
                  <a:pt x="18719" y="4169"/>
                </a:cubicBezTo>
                <a:cubicBezTo>
                  <a:pt x="18579" y="4127"/>
                  <a:pt x="18476" y="4002"/>
                  <a:pt x="18440" y="3840"/>
                </a:cubicBezTo>
                <a:cubicBezTo>
                  <a:pt x="18185" y="2688"/>
                  <a:pt x="17680" y="0"/>
                  <a:pt x="14685" y="0"/>
                </a:cubicBezTo>
                <a:close/>
              </a:path>
            </a:pathLst>
          </a:cu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err="1"/>
              <a:t>小波变换</a:t>
            </a:r>
            <a:endParaRPr dirty="0"/>
          </a:p>
        </p:txBody>
      </p:sp>
      <mc:AlternateContent xmlns:mc="http://schemas.openxmlformats.org/markup-compatibility/2006">
        <mc:Choice xmlns:a14="http://schemas.microsoft.com/office/drawing/2010/main" Requires="a14">
          <p:sp>
            <p:nvSpPr>
              <p:cNvPr id="895" name="方程"/>
              <p:cNvSpPr txBox="1"/>
              <p:nvPr/>
            </p:nvSpPr>
            <p:spPr>
              <a:xfrm>
                <a:off x="1381984" y="5459839"/>
                <a:ext cx="2782711" cy="75811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𝐹</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𝜔</m:t>
                      </m:r>
                      <m:r>
                        <a:rPr sz="2400" i="1">
                          <a:solidFill>
                            <a:srgbClr val="000000"/>
                          </a:solidFill>
                          <a:latin typeface="Cambria Math" panose="02040503050406030204" pitchFamily="18" charset="0"/>
                        </a:rPr>
                        <m:t>)=</m:t>
                      </m:r>
                      <m:sSubSup>
                        <m:sSubSupPr>
                          <m:ctrlPr>
                            <a:rPr sz="2400" i="1">
                              <a:solidFill>
                                <a:srgbClr val="000000"/>
                              </a:solidFill>
                              <a:latin typeface="Cambria Math" panose="02040503050406030204" pitchFamily="18" charset="0"/>
                            </a:rPr>
                          </m:ctrlPr>
                        </m:sSubSupPr>
                        <m:e>
                          <m:r>
                            <a:rPr sz="2400" i="1">
                              <a:solidFill>
                                <a:srgbClr val="000000"/>
                              </a:solidFill>
                              <a:latin typeface="Cambria Math" panose="02040503050406030204" pitchFamily="18" charset="0"/>
                            </a:rPr>
                            <m:t>∫</m:t>
                          </m:r>
                        </m:e>
                        <m:sub>
                          <m:r>
                            <a:rPr sz="2400" i="1">
                              <a:solidFill>
                                <a:srgbClr val="000000"/>
                              </a:solidFill>
                              <a:latin typeface="Cambria Math" panose="02040503050406030204" pitchFamily="18" charset="0"/>
                            </a:rPr>
                            <m:t>−∞</m:t>
                          </m:r>
                        </m:sub>
                        <m:sup>
                          <m:r>
                            <a:rPr sz="2400" i="1">
                              <a:solidFill>
                                <a:srgbClr val="000000"/>
                              </a:solidFill>
                              <a:latin typeface="Cambria Math" panose="02040503050406030204" pitchFamily="18" charset="0"/>
                            </a:rPr>
                            <m:t>∞</m:t>
                          </m:r>
                        </m:sup>
                      </m:sSubSup>
                      <m:r>
                        <a:rPr sz="2400" i="1">
                          <a:solidFill>
                            <a:srgbClr val="000000"/>
                          </a:solidFill>
                          <a:latin typeface="Cambria Math" panose="02040503050406030204" pitchFamily="18" charset="0"/>
                        </a:rPr>
                        <m:t>𝑓</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𝑡</m:t>
                      </m:r>
                      <m:r>
                        <a:rPr sz="2400" i="1">
                          <a:solidFill>
                            <a:srgbClr val="000000"/>
                          </a:solidFill>
                          <a:latin typeface="Cambria Math" panose="02040503050406030204" pitchFamily="18" charset="0"/>
                        </a:rPr>
                        <m:t>)</m:t>
                      </m:r>
                      <m:sSup>
                        <m:sSupPr>
                          <m:ctrlPr>
                            <a:rPr sz="2400" i="1">
                              <a:solidFill>
                                <a:srgbClr val="000000"/>
                              </a:solidFill>
                              <a:latin typeface="Cambria Math" panose="02040503050406030204" pitchFamily="18" charset="0"/>
                            </a:rPr>
                          </m:ctrlPr>
                        </m:sSupPr>
                        <m:e>
                          <m:r>
                            <a:rPr sz="2400" i="1">
                              <a:solidFill>
                                <a:srgbClr val="000000"/>
                              </a:solidFill>
                              <a:latin typeface="Cambria Math" panose="02040503050406030204" pitchFamily="18" charset="0"/>
                            </a:rPr>
                            <m:t>𝑒</m:t>
                          </m:r>
                        </m:e>
                        <m:sup>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𝑗𝑤𝑡</m:t>
                          </m:r>
                        </m:sup>
                      </m:sSup>
                      <m:r>
                        <a:rPr sz="2400" i="1">
                          <a:solidFill>
                            <a:srgbClr val="000000"/>
                          </a:solidFill>
                          <a:latin typeface="Cambria Math" panose="02040503050406030204" pitchFamily="18" charset="0"/>
                        </a:rPr>
                        <m:t>𝑑𝑡</m:t>
                      </m:r>
                    </m:oMath>
                  </m:oMathPara>
                </a14:m>
                <a:endParaRPr sz="2400"/>
              </a:p>
            </p:txBody>
          </p:sp>
        </mc:Choice>
        <mc:Fallback>
          <p:sp>
            <p:nvSpPr>
              <p:cNvPr id="895" name="方程"/>
              <p:cNvSpPr txBox="1">
                <a:spLocks noRot="1" noChangeAspect="1" noMove="1" noResize="1" noEditPoints="1" noAdjustHandles="1" noChangeArrowheads="1" noChangeShapeType="1" noTextEdit="1"/>
              </p:cNvSpPr>
              <p:nvPr/>
            </p:nvSpPr>
            <p:spPr>
              <a:xfrm>
                <a:off x="1381984" y="5459839"/>
                <a:ext cx="2782711" cy="758118"/>
              </a:xfrm>
              <a:prstGeom prst="rect">
                <a:avLst/>
              </a:prstGeom>
              <a:blipFill>
                <a:blip r:embed="rId6"/>
                <a:stretch>
                  <a:fillRect r="-16009"/>
                </a:stretch>
              </a:blipFill>
              <a:ln w="12700">
                <a:miter lim="400000"/>
              </a:ln>
            </p:spPr>
            <p:txBody>
              <a:bodyPr/>
              <a:lstStyle/>
              <a:p>
                <a:r>
                  <a:rPr lang="zh-CN" alt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72"/>
                                        </p:tgtEl>
                                        <p:attrNameLst>
                                          <p:attrName>style.visibility</p:attrName>
                                        </p:attrNameLst>
                                      </p:cBhvr>
                                      <p:to>
                                        <p:strVal val="visible"/>
                                      </p:to>
                                    </p:set>
                                    <p:animEffect transition="in" filter="box(out)">
                                      <p:cBhvr>
                                        <p:cTn id="7" dur="1000"/>
                                        <p:tgtEl>
                                          <p:spTgt spid="8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90"/>
                                        </p:tgtEl>
                                        <p:attrNameLst>
                                          <p:attrName>style.visibility</p:attrName>
                                        </p:attrNameLst>
                                      </p:cBhvr>
                                      <p:to>
                                        <p:strVal val="visible"/>
                                      </p:to>
                                    </p:set>
                                    <p:animEffect transition="in" filter="box(out)">
                                      <p:cBhvr>
                                        <p:cTn id="12" dur="1000"/>
                                        <p:tgtEl>
                                          <p:spTgt spid="89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8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8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8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6" nodeType="clickEffect">
                                  <p:stCondLst>
                                    <p:cond delay="0"/>
                                  </p:stCondLst>
                                  <p:iterate>
                                    <p:tmAbs val="0"/>
                                  </p:iterate>
                                  <p:childTnLst>
                                    <p:set>
                                      <p:cBhvr>
                                        <p:cTn id="28" fill="hold"/>
                                        <p:tgtEl>
                                          <p:spTgt spid="894"/>
                                        </p:tgtEl>
                                        <p:attrNameLst>
                                          <p:attrName>style.visibility</p:attrName>
                                        </p:attrNameLst>
                                      </p:cBhvr>
                                      <p:to>
                                        <p:strVal val="visible"/>
                                      </p:to>
                                    </p:set>
                                    <p:animEffect transition="in" filter="box(out)">
                                      <p:cBhvr>
                                        <p:cTn id="29" dur="1000"/>
                                        <p:tgtEl>
                                          <p:spTgt spid="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1" animBg="1" advAuto="0"/>
      <p:bldP spid="890" grpId="2" animBg="1" advAuto="0"/>
      <p:bldP spid="892" grpId="4" animBg="1" advAuto="0"/>
      <p:bldP spid="893" grpId="5" animBg="1" advAuto="0"/>
      <p:bldP spid="894" grpId="6" animBg="1" advAuto="0"/>
      <p:bldP spid="895" grpId="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标题"/>
          <p:cNvSpPr>
            <a:spLocks noGrp="1"/>
          </p:cNvSpPr>
          <p:nvPr>
            <p:ph type="title"/>
          </p:nvPr>
        </p:nvSpPr>
        <p:spPr>
          <a:prstGeom prst="rect">
            <a:avLst/>
          </a:prstGeom>
        </p:spPr>
        <p:txBody>
          <a:bodyPr/>
          <a:lstStyle/>
          <a:p>
            <a:endParaRPr/>
          </a:p>
        </p:txBody>
      </p:sp>
      <p:pic>
        <p:nvPicPr>
          <p:cNvPr id="900" name="图像" descr="图像"/>
          <p:cNvPicPr>
            <a:picLocks noChangeAspect="1"/>
          </p:cNvPicPr>
          <p:nvPr/>
        </p:nvPicPr>
        <p:blipFill>
          <a:blip r:embed="rId2">
            <a:extLst/>
          </a:blip>
          <a:stretch>
            <a:fillRect/>
          </a:stretch>
        </p:blipFill>
        <p:spPr>
          <a:xfrm>
            <a:off x="5022080" y="1742246"/>
            <a:ext cx="7517516" cy="6804316"/>
          </a:xfrm>
          <a:prstGeom prst="rect">
            <a:avLst/>
          </a:prstGeom>
          <a:ln w="12700">
            <a:miter lim="400000"/>
          </a:ln>
        </p:spPr>
      </p:pic>
      <p:pic>
        <p:nvPicPr>
          <p:cNvPr id="901" name="图像" descr="图像"/>
          <p:cNvPicPr>
            <a:picLocks noChangeAspect="1"/>
          </p:cNvPicPr>
          <p:nvPr/>
        </p:nvPicPr>
        <p:blipFill>
          <a:blip r:embed="rId3">
            <a:extLst/>
          </a:blip>
          <a:stretch>
            <a:fillRect/>
          </a:stretch>
        </p:blipFill>
        <p:spPr>
          <a:xfrm>
            <a:off x="1145959" y="2295205"/>
            <a:ext cx="2120901" cy="2159001"/>
          </a:xfrm>
          <a:prstGeom prst="rect">
            <a:avLst/>
          </a:prstGeom>
          <a:ln w="12700">
            <a:miter lim="400000"/>
          </a:ln>
        </p:spPr>
      </p:pic>
      <p:sp>
        <p:nvSpPr>
          <p:cNvPr id="902" name="这个变换有问题"/>
          <p:cNvSpPr txBox="1"/>
          <p:nvPr/>
        </p:nvSpPr>
        <p:spPr>
          <a:xfrm>
            <a:off x="1384057" y="4495799"/>
            <a:ext cx="1962870"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808355" indent="-808355" defTabSz="457200">
              <a:defRPr sz="2000" b="0">
                <a:solidFill>
                  <a:srgbClr val="020508"/>
                </a:solidFill>
                <a:latin typeface="Helvetica"/>
                <a:ea typeface="Helvetica"/>
                <a:cs typeface="Helvetica"/>
                <a:sym typeface="Helvetica"/>
              </a:defRPr>
            </a:lvl1pPr>
          </a:lstStyle>
          <a:p>
            <a:r>
              <a:t>这个变换有问题</a:t>
            </a:r>
            <a:endParaRPr u="sng"/>
          </a:p>
        </p:txBody>
      </p:sp>
      <p:sp>
        <p:nvSpPr>
          <p:cNvPr id="903" name="基函数铺满了整个时域。它只能获取一段信号总体上包含哪些频率的成分，但是对各成分出现的时刻并无所知。因此时域相差很大的两个信号，可能频谱图一样。…"/>
          <p:cNvSpPr txBox="1"/>
          <p:nvPr/>
        </p:nvSpPr>
        <p:spPr>
          <a:xfrm>
            <a:off x="775224" y="5407532"/>
            <a:ext cx="3763533" cy="3847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b="0">
                <a:latin typeface="Helvetica"/>
                <a:ea typeface="Helvetica"/>
                <a:cs typeface="Helvetica"/>
                <a:sym typeface="Helvetica"/>
              </a:defRPr>
            </a:pPr>
            <a:r>
              <a:rPr b="1" u="sng"/>
              <a:t>基函数铺满了整个时域</a:t>
            </a:r>
            <a:r>
              <a:t>。它只能获取</a:t>
            </a:r>
            <a:r>
              <a:rPr b="1"/>
              <a:t>一段信号</a:t>
            </a:r>
            <a:r>
              <a:rPr b="1" u="sng">
                <a:solidFill>
                  <a:srgbClr val="FF2600"/>
                </a:solidFill>
              </a:rPr>
              <a:t>总体上</a:t>
            </a:r>
            <a:r>
              <a:rPr b="1"/>
              <a:t>包含哪些频率的成分</a:t>
            </a:r>
            <a:r>
              <a:t>，但是</a:t>
            </a:r>
            <a:r>
              <a:rPr b="1"/>
              <a:t>对各成分出现的时刻并无所知</a:t>
            </a:r>
            <a:r>
              <a:t>。因此时域相差很大的两个信号，可能频谱图一样。</a:t>
            </a:r>
          </a:p>
          <a:p>
            <a:pPr algn="l" defTabSz="457200">
              <a:defRPr b="0">
                <a:latin typeface="Helvetica"/>
                <a:ea typeface="Helvetica"/>
                <a:cs typeface="Helvetica"/>
                <a:sym typeface="Helvetica"/>
              </a:defRPr>
            </a:pPr>
            <a:r>
              <a:t>如何解决？不铺满整个时域即可</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1" animBg="1" advAuto="0"/>
      <p:bldP spid="902" grpId="2" animBg="1" advAuto="0"/>
      <p:bldP spid="903"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短时傅里叶变换"/>
          <p:cNvSpPr>
            <a:spLocks noGrp="1"/>
          </p:cNvSpPr>
          <p:nvPr>
            <p:ph type="title"/>
          </p:nvPr>
        </p:nvSpPr>
        <p:spPr>
          <a:prstGeom prst="rect">
            <a:avLst/>
          </a:prstGeom>
        </p:spPr>
        <p:txBody>
          <a:bodyPr/>
          <a:lstStyle/>
          <a:p>
            <a:r>
              <a:t>短时傅里叶变换</a:t>
            </a:r>
          </a:p>
        </p:txBody>
      </p:sp>
      <p:pic>
        <p:nvPicPr>
          <p:cNvPr id="906" name="图像" descr="图像"/>
          <p:cNvPicPr>
            <a:picLocks noChangeAspect="1"/>
          </p:cNvPicPr>
          <p:nvPr/>
        </p:nvPicPr>
        <p:blipFill>
          <a:blip r:embed="rId2">
            <a:extLst/>
          </a:blip>
          <a:stretch>
            <a:fillRect/>
          </a:stretch>
        </p:blipFill>
        <p:spPr>
          <a:xfrm>
            <a:off x="4723684" y="3996166"/>
            <a:ext cx="8140701" cy="4305301"/>
          </a:xfrm>
          <a:prstGeom prst="rect">
            <a:avLst/>
          </a:prstGeom>
          <a:ln w="12700">
            <a:miter lim="400000"/>
          </a:ln>
        </p:spPr>
      </p:pic>
      <p:pic>
        <p:nvPicPr>
          <p:cNvPr id="907" name="图像" descr="图像"/>
          <p:cNvPicPr>
            <a:picLocks noChangeAspect="1"/>
          </p:cNvPicPr>
          <p:nvPr/>
        </p:nvPicPr>
        <p:blipFill>
          <a:blip r:embed="rId3">
            <a:extLst/>
          </a:blip>
          <a:stretch>
            <a:fillRect/>
          </a:stretch>
        </p:blipFill>
        <p:spPr>
          <a:xfrm>
            <a:off x="5835296" y="810422"/>
            <a:ext cx="5917476" cy="3151259"/>
          </a:xfrm>
          <a:prstGeom prst="rect">
            <a:avLst/>
          </a:prstGeom>
          <a:ln w="12700">
            <a:miter lim="400000"/>
          </a:ln>
        </p:spPr>
      </p:pic>
      <p:sp>
        <p:nvSpPr>
          <p:cNvPr id="908" name="在原始信号上加窗口，分段做FFT。"/>
          <p:cNvSpPr txBox="1"/>
          <p:nvPr/>
        </p:nvSpPr>
        <p:spPr>
          <a:xfrm>
            <a:off x="359701" y="2238695"/>
            <a:ext cx="4665398"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在原始信号上加窗口，分段做FFT。</a:t>
            </a:r>
          </a:p>
        </p:txBody>
      </p:sp>
      <p:sp>
        <p:nvSpPr>
          <p:cNvPr id="909" name="不完美，窗口的大小不好确定。"/>
          <p:cNvSpPr txBox="1"/>
          <p:nvPr/>
        </p:nvSpPr>
        <p:spPr>
          <a:xfrm>
            <a:off x="343213" y="6151611"/>
            <a:ext cx="4329159"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不完美，窗口的大小不好确定。</a:t>
            </a:r>
          </a:p>
        </p:txBody>
      </p:sp>
      <p:sp>
        <p:nvSpPr>
          <p:cNvPr id="910" name="这个解决方案完美吗？"/>
          <p:cNvSpPr txBox="1"/>
          <p:nvPr/>
        </p:nvSpPr>
        <p:spPr>
          <a:xfrm>
            <a:off x="302150" y="5029865"/>
            <a:ext cx="3670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这个解决方案完美吗？</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标题"/>
          <p:cNvSpPr>
            <a:spLocks noGrp="1"/>
          </p:cNvSpPr>
          <p:nvPr>
            <p:ph type="title"/>
          </p:nvPr>
        </p:nvSpPr>
        <p:spPr>
          <a:prstGeom prst="rect">
            <a:avLst/>
          </a:prstGeom>
        </p:spPr>
        <p:txBody>
          <a:bodyPr/>
          <a:lstStyle/>
          <a:p>
            <a:endParaRPr/>
          </a:p>
        </p:txBody>
      </p:sp>
      <p:pic>
        <p:nvPicPr>
          <p:cNvPr id="913" name="图像" descr="图像"/>
          <p:cNvPicPr>
            <a:picLocks noChangeAspect="1"/>
          </p:cNvPicPr>
          <p:nvPr/>
        </p:nvPicPr>
        <p:blipFill>
          <a:blip r:embed="rId2">
            <a:extLst/>
          </a:blip>
          <a:stretch>
            <a:fillRect/>
          </a:stretch>
        </p:blipFill>
        <p:spPr>
          <a:xfrm>
            <a:off x="5512033" y="1836919"/>
            <a:ext cx="5880101" cy="2222501"/>
          </a:xfrm>
          <a:prstGeom prst="rect">
            <a:avLst/>
          </a:prstGeom>
          <a:ln w="12700">
            <a:miter lim="400000"/>
          </a:ln>
        </p:spPr>
      </p:pic>
      <p:pic>
        <p:nvPicPr>
          <p:cNvPr id="914" name="图像" descr="图像"/>
          <p:cNvPicPr>
            <a:picLocks noChangeAspect="1"/>
          </p:cNvPicPr>
          <p:nvPr/>
        </p:nvPicPr>
        <p:blipFill>
          <a:blip r:embed="rId3">
            <a:extLst/>
          </a:blip>
          <a:stretch>
            <a:fillRect/>
          </a:stretch>
        </p:blipFill>
        <p:spPr>
          <a:xfrm>
            <a:off x="5110709" y="5708956"/>
            <a:ext cx="5880101" cy="2349501"/>
          </a:xfrm>
          <a:prstGeom prst="rect">
            <a:avLst/>
          </a:prstGeom>
          <a:ln w="12700">
            <a:miter lim="400000"/>
          </a:ln>
        </p:spPr>
      </p:pic>
      <p:sp>
        <p:nvSpPr>
          <p:cNvPr id="915" name="时间分辨率太差"/>
          <p:cNvSpPr txBox="1"/>
          <p:nvPr/>
        </p:nvSpPr>
        <p:spPr>
          <a:xfrm>
            <a:off x="2007859" y="6387300"/>
            <a:ext cx="2425701"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t>时间分辨率太差</a:t>
            </a:r>
          </a:p>
        </p:txBody>
      </p:sp>
      <p:sp>
        <p:nvSpPr>
          <p:cNvPr id="916" name="小窗有什么问题？"/>
          <p:cNvSpPr txBox="1"/>
          <p:nvPr/>
        </p:nvSpPr>
        <p:spPr>
          <a:xfrm>
            <a:off x="674166" y="2120705"/>
            <a:ext cx="27559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小窗有什么问题？</a:t>
            </a:r>
          </a:p>
        </p:txBody>
      </p:sp>
      <p:sp>
        <p:nvSpPr>
          <p:cNvPr id="917" name="频域分辨率太差"/>
          <p:cNvSpPr txBox="1"/>
          <p:nvPr/>
        </p:nvSpPr>
        <p:spPr>
          <a:xfrm>
            <a:off x="2434227" y="3025788"/>
            <a:ext cx="24257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频域分辨率太差</a:t>
            </a:r>
          </a:p>
        </p:txBody>
      </p:sp>
      <p:sp>
        <p:nvSpPr>
          <p:cNvPr id="918" name="大窗有什么问题？"/>
          <p:cNvSpPr txBox="1"/>
          <p:nvPr/>
        </p:nvSpPr>
        <p:spPr>
          <a:xfrm>
            <a:off x="674166" y="5762528"/>
            <a:ext cx="27559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大窗有什么问题？</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9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 grpId="2" animBg="1" advAuto="0"/>
      <p:bldP spid="914" grpId="5" animBg="1" advAuto="0"/>
      <p:bldP spid="915" grpId="6" animBg="1" advAuto="0"/>
      <p:bldP spid="916" grpId="1" animBg="1" advAuto="0"/>
      <p:bldP spid="917" grpId="3" animBg="1" advAuto="0"/>
      <p:bldP spid="918"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标题"/>
          <p:cNvSpPr>
            <a:spLocks noGrp="1"/>
          </p:cNvSpPr>
          <p:nvPr>
            <p:ph type="title"/>
          </p:nvPr>
        </p:nvSpPr>
        <p:spPr>
          <a:prstGeom prst="rect">
            <a:avLst/>
          </a:prstGeom>
        </p:spPr>
        <p:txBody>
          <a:bodyPr/>
          <a:lstStyle/>
          <a:p>
            <a:endParaRPr/>
          </a:p>
        </p:txBody>
      </p:sp>
      <p:pic>
        <p:nvPicPr>
          <p:cNvPr id="921" name="图像" descr="图像"/>
          <p:cNvPicPr>
            <a:picLocks noChangeAspect="1"/>
          </p:cNvPicPr>
          <p:nvPr/>
        </p:nvPicPr>
        <p:blipFill>
          <a:blip r:embed="rId2">
            <a:extLst/>
          </a:blip>
          <a:stretch>
            <a:fillRect/>
          </a:stretch>
        </p:blipFill>
        <p:spPr>
          <a:xfrm>
            <a:off x="1692099" y="4142299"/>
            <a:ext cx="9359901" cy="4495801"/>
          </a:xfrm>
          <a:prstGeom prst="rect">
            <a:avLst/>
          </a:prstGeom>
          <a:ln w="12700">
            <a:miter lim="400000"/>
          </a:ln>
        </p:spPr>
      </p:pic>
      <p:pic>
        <p:nvPicPr>
          <p:cNvPr id="922" name="图像" descr="图像"/>
          <p:cNvPicPr>
            <a:picLocks noChangeAspect="1"/>
          </p:cNvPicPr>
          <p:nvPr/>
        </p:nvPicPr>
        <p:blipFill>
          <a:blip r:embed="rId3">
            <a:extLst/>
          </a:blip>
          <a:stretch>
            <a:fillRect/>
          </a:stretch>
        </p:blipFill>
        <p:spPr>
          <a:xfrm>
            <a:off x="4927860" y="1040291"/>
            <a:ext cx="5917476" cy="315125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标题"/>
          <p:cNvSpPr>
            <a:spLocks noGrp="1"/>
          </p:cNvSpPr>
          <p:nvPr>
            <p:ph type="title"/>
          </p:nvPr>
        </p:nvSpPr>
        <p:spPr>
          <a:prstGeom prst="rect">
            <a:avLst/>
          </a:prstGeom>
        </p:spPr>
        <p:txBody>
          <a:bodyPr/>
          <a:lstStyle/>
          <a:p>
            <a:endParaRPr/>
          </a:p>
        </p:txBody>
      </p:sp>
      <p:pic>
        <p:nvPicPr>
          <p:cNvPr id="925" name="图像" descr="图像"/>
          <p:cNvPicPr>
            <a:picLocks noChangeAspect="1"/>
          </p:cNvPicPr>
          <p:nvPr/>
        </p:nvPicPr>
        <p:blipFill>
          <a:blip r:embed="rId2">
            <a:extLst/>
          </a:blip>
          <a:stretch>
            <a:fillRect/>
          </a:stretch>
        </p:blipFill>
        <p:spPr>
          <a:xfrm>
            <a:off x="4927860" y="1040291"/>
            <a:ext cx="5917476" cy="3151259"/>
          </a:xfrm>
          <a:prstGeom prst="rect">
            <a:avLst/>
          </a:prstGeom>
          <a:ln w="12700">
            <a:miter lim="400000"/>
          </a:ln>
        </p:spPr>
      </p:pic>
      <p:pic>
        <p:nvPicPr>
          <p:cNvPr id="926" name="图像" descr="图像"/>
          <p:cNvPicPr>
            <a:picLocks noChangeAspect="1"/>
          </p:cNvPicPr>
          <p:nvPr/>
        </p:nvPicPr>
        <p:blipFill>
          <a:blip r:embed="rId3">
            <a:extLst/>
          </a:blip>
          <a:stretch>
            <a:fillRect/>
          </a:stretch>
        </p:blipFill>
        <p:spPr>
          <a:xfrm>
            <a:off x="1325024" y="4246450"/>
            <a:ext cx="9359901" cy="44958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标题"/>
          <p:cNvSpPr>
            <a:spLocks noGrp="1"/>
          </p:cNvSpPr>
          <p:nvPr>
            <p:ph type="title"/>
          </p:nvPr>
        </p:nvSpPr>
        <p:spPr>
          <a:prstGeom prst="rect">
            <a:avLst/>
          </a:prstGeom>
        </p:spPr>
        <p:txBody>
          <a:bodyPr/>
          <a:lstStyle/>
          <a:p>
            <a:endParaRPr/>
          </a:p>
        </p:txBody>
      </p:sp>
      <p:pic>
        <p:nvPicPr>
          <p:cNvPr id="929" name="图像" descr="图像"/>
          <p:cNvPicPr>
            <a:picLocks noChangeAspect="1"/>
          </p:cNvPicPr>
          <p:nvPr/>
        </p:nvPicPr>
        <p:blipFill>
          <a:blip r:embed="rId2">
            <a:extLst/>
          </a:blip>
          <a:stretch>
            <a:fillRect/>
          </a:stretch>
        </p:blipFill>
        <p:spPr>
          <a:xfrm>
            <a:off x="4927860" y="1040291"/>
            <a:ext cx="5917476" cy="3151259"/>
          </a:xfrm>
          <a:prstGeom prst="rect">
            <a:avLst/>
          </a:prstGeom>
          <a:ln w="12700">
            <a:miter lim="400000"/>
          </a:ln>
        </p:spPr>
      </p:pic>
      <p:pic>
        <p:nvPicPr>
          <p:cNvPr id="930" name="图像" descr="图像"/>
          <p:cNvPicPr>
            <a:picLocks noChangeAspect="1"/>
          </p:cNvPicPr>
          <p:nvPr/>
        </p:nvPicPr>
        <p:blipFill>
          <a:blip r:embed="rId3">
            <a:extLst/>
          </a:blip>
          <a:stretch>
            <a:fillRect/>
          </a:stretch>
        </p:blipFill>
        <p:spPr>
          <a:xfrm>
            <a:off x="1228953" y="4154933"/>
            <a:ext cx="9359901" cy="44958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标题"/>
          <p:cNvSpPr>
            <a:spLocks noGrp="1"/>
          </p:cNvSpPr>
          <p:nvPr>
            <p:ph type="title"/>
          </p:nvPr>
        </p:nvSpPr>
        <p:spPr>
          <a:prstGeom prst="rect">
            <a:avLst/>
          </a:prstGeom>
        </p:spPr>
        <p:txBody>
          <a:bodyPr/>
          <a:lstStyle/>
          <a:p>
            <a:endParaRPr/>
          </a:p>
        </p:txBody>
      </p:sp>
      <p:pic>
        <p:nvPicPr>
          <p:cNvPr id="933" name="图像" descr="图像"/>
          <p:cNvPicPr>
            <a:picLocks noChangeAspect="1"/>
          </p:cNvPicPr>
          <p:nvPr/>
        </p:nvPicPr>
        <p:blipFill>
          <a:blip r:embed="rId2">
            <a:extLst/>
          </a:blip>
          <a:stretch>
            <a:fillRect/>
          </a:stretch>
        </p:blipFill>
        <p:spPr>
          <a:xfrm>
            <a:off x="1268331" y="2068623"/>
            <a:ext cx="3306924" cy="688943"/>
          </a:xfrm>
          <a:prstGeom prst="rect">
            <a:avLst/>
          </a:prstGeom>
          <a:ln w="12700">
            <a:miter lim="400000"/>
          </a:ln>
        </p:spPr>
      </p:pic>
      <p:pic>
        <p:nvPicPr>
          <p:cNvPr id="934" name="图像" descr="图像"/>
          <p:cNvPicPr>
            <a:picLocks noChangeAspect="1"/>
          </p:cNvPicPr>
          <p:nvPr/>
        </p:nvPicPr>
        <p:blipFill>
          <a:blip r:embed="rId3">
            <a:extLst/>
          </a:blip>
          <a:stretch>
            <a:fillRect/>
          </a:stretch>
        </p:blipFill>
        <p:spPr>
          <a:xfrm>
            <a:off x="5643669" y="1998322"/>
            <a:ext cx="5787297" cy="829546"/>
          </a:xfrm>
          <a:prstGeom prst="rect">
            <a:avLst/>
          </a:prstGeom>
          <a:ln w="25400">
            <a:solidFill>
              <a:schemeClr val="accent5">
                <a:hueOff val="-152896"/>
                <a:lumOff val="12368"/>
              </a:schemeClr>
            </a:solidFill>
            <a:miter lim="400000"/>
          </a:ln>
        </p:spPr>
      </p:pic>
      <p:sp>
        <p:nvSpPr>
          <p:cNvPr id="935" name="线条"/>
          <p:cNvSpPr/>
          <p:nvPr/>
        </p:nvSpPr>
        <p:spPr>
          <a:xfrm>
            <a:off x="4767172" y="2413094"/>
            <a:ext cx="684580"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936" name="图像" descr="图像"/>
          <p:cNvPicPr>
            <a:picLocks noChangeAspect="1"/>
          </p:cNvPicPr>
          <p:nvPr/>
        </p:nvPicPr>
        <p:blipFill>
          <a:blip r:embed="rId4">
            <a:extLst/>
          </a:blip>
          <a:stretch>
            <a:fillRect/>
          </a:stretch>
        </p:blipFill>
        <p:spPr>
          <a:xfrm>
            <a:off x="3851983" y="4284798"/>
            <a:ext cx="5867401" cy="1206501"/>
          </a:xfrm>
          <a:prstGeom prst="rect">
            <a:avLst/>
          </a:prstGeom>
          <a:ln w="12700">
            <a:miter lim="400000"/>
          </a:ln>
        </p:spPr>
      </p:pic>
      <p:pic>
        <p:nvPicPr>
          <p:cNvPr id="937" name="图像" descr="图像"/>
          <p:cNvPicPr>
            <a:picLocks noChangeAspect="1"/>
          </p:cNvPicPr>
          <p:nvPr/>
        </p:nvPicPr>
        <p:blipFill>
          <a:blip r:embed="rId5">
            <a:extLst/>
          </a:blip>
          <a:stretch>
            <a:fillRect/>
          </a:stretch>
        </p:blipFill>
        <p:spPr>
          <a:xfrm>
            <a:off x="3851983" y="5570401"/>
            <a:ext cx="5867401" cy="1625601"/>
          </a:xfrm>
          <a:prstGeom prst="rect">
            <a:avLst/>
          </a:prstGeom>
          <a:ln w="12700">
            <a:miter lim="400000"/>
          </a:ln>
        </p:spPr>
      </p:pic>
      <p:sp>
        <p:nvSpPr>
          <p:cNvPr id="938" name="WT（小波变换），将傅里叶变换的基给换了—— 将无限长的三角函数基换成了有限长的会衰减的小波基，这样不仅可以获取频率，还可以定位到时间。"/>
          <p:cNvSpPr txBox="1"/>
          <p:nvPr/>
        </p:nvSpPr>
        <p:spPr>
          <a:xfrm>
            <a:off x="1089882" y="3181711"/>
            <a:ext cx="11166439" cy="1520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solidFill>
                  <a:srgbClr val="4F4F4F"/>
                </a:solidFill>
              </a:defRPr>
            </a:pPr>
            <a:r>
              <a:t>WT（小波变换），将傅里叶变换的基给换了—— 将</a:t>
            </a:r>
            <a:r>
              <a:rPr b="1"/>
              <a:t>无限长的三角函数基</a:t>
            </a:r>
            <a:r>
              <a:t>换成了</a:t>
            </a:r>
            <a:r>
              <a:rPr b="1"/>
              <a:t>有限长的会衰减的小波基</a:t>
            </a:r>
            <a:r>
              <a:t>，这样不仅可以</a:t>
            </a:r>
            <a:r>
              <a:rPr b="1"/>
              <a:t>获取频率</a:t>
            </a:r>
            <a:r>
              <a:t>，还可以</a:t>
            </a:r>
            <a:r>
              <a:rPr b="1"/>
              <a:t>定位到时间</a:t>
            </a:r>
            <a:r>
              <a:t>。</a:t>
            </a:r>
          </a:p>
        </p:txBody>
      </p:sp>
      <p:sp>
        <p:nvSpPr>
          <p:cNvPr id="939" name="与傅里叶变换不同，小波变换有两个变量：scale和translation。scale控制小波函数的收缩，其导数即为频率，translation控制小标函数的平移，平移量对应时间。"/>
          <p:cNvSpPr txBox="1"/>
          <p:nvPr/>
        </p:nvSpPr>
        <p:spPr>
          <a:xfrm>
            <a:off x="921937" y="7305982"/>
            <a:ext cx="11502328" cy="1530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600" b="0">
                <a:solidFill>
                  <a:srgbClr val="4F4F4F"/>
                </a:solidFill>
              </a:defRPr>
            </a:pPr>
            <a:r>
              <a:t>与傅里叶变换不同，小波变换有两个变量：</a:t>
            </a:r>
            <a:r>
              <a:rPr b="1"/>
              <a:t>scale</a:t>
            </a:r>
            <a:r>
              <a:t>和</a:t>
            </a:r>
            <a:r>
              <a:rPr b="1"/>
              <a:t>translation</a:t>
            </a:r>
            <a:r>
              <a:t>。</a:t>
            </a:r>
            <a:r>
              <a:rPr b="1"/>
              <a:t>scale</a:t>
            </a:r>
            <a:r>
              <a:t>控制小波函数的收缩，其导数即为</a:t>
            </a:r>
            <a:r>
              <a:rPr b="1"/>
              <a:t>频率</a:t>
            </a:r>
            <a:r>
              <a:t>，</a:t>
            </a:r>
            <a:r>
              <a:rPr b="1"/>
              <a:t>translation</a:t>
            </a:r>
            <a:r>
              <a:t>控制小标函数的平移，平移量对应</a:t>
            </a:r>
            <a:r>
              <a:rPr b="1"/>
              <a:t>时间</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9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9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7" nodeType="clickEffect">
                                  <p:stCondLst>
                                    <p:cond delay="0"/>
                                  </p:stCondLst>
                                  <p:iterate type="lt">
                                    <p:tmAbs val="0"/>
                                  </p:iterate>
                                  <p:childTnLst>
                                    <p:set>
                                      <p:cBhvr>
                                        <p:cTn id="30" fill="hold"/>
                                        <p:tgtEl>
                                          <p:spTgt spid="939"/>
                                        </p:tgtEl>
                                        <p:attrNameLst>
                                          <p:attrName>style.visibility</p:attrName>
                                        </p:attrNameLst>
                                      </p:cBhvr>
                                      <p:to>
                                        <p:strVal val="visible"/>
                                      </p:to>
                                    </p:set>
                                    <p:anim calcmode="lin" valueType="num">
                                      <p:cBhvr>
                                        <p:cTn id="31" dur="1000" fill="hold"/>
                                        <p:tgtEl>
                                          <p:spTgt spid="939"/>
                                        </p:tgtEl>
                                        <p:attrNameLst>
                                          <p:attrName>ppt_x</p:attrName>
                                        </p:attrNameLst>
                                      </p:cBhvr>
                                      <p:tavLst>
                                        <p:tav tm="0">
                                          <p:val>
                                            <p:strVal val="0-#ppt_w/2"/>
                                          </p:val>
                                        </p:tav>
                                        <p:tav tm="100000">
                                          <p:val>
                                            <p:strVal val="#ppt_x"/>
                                          </p:val>
                                        </p:tav>
                                      </p:tavLst>
                                    </p:anim>
                                    <p:anim calcmode="lin" valueType="num">
                                      <p:cBhvr>
                                        <p:cTn id="32" dur="1000" fill="hold"/>
                                        <p:tgtEl>
                                          <p:spTgt spid="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1" animBg="1" advAuto="0"/>
      <p:bldP spid="934" grpId="3" animBg="1" advAuto="0"/>
      <p:bldP spid="935" grpId="2" animBg="1" advAuto="0"/>
      <p:bldP spid="936" grpId="5" animBg="1" advAuto="0"/>
      <p:bldP spid="937" grpId="6" animBg="1" advAuto="0"/>
      <p:bldP spid="938" grpId="4" animBg="1" advAuto="0"/>
      <p:bldP spid="939" grpId="7"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标题"/>
          <p:cNvSpPr>
            <a:spLocks noGrp="1"/>
          </p:cNvSpPr>
          <p:nvPr>
            <p:ph type="title"/>
          </p:nvPr>
        </p:nvSpPr>
        <p:spPr>
          <a:prstGeom prst="rect">
            <a:avLst/>
          </a:prstGeom>
        </p:spPr>
        <p:txBody>
          <a:bodyPr/>
          <a:lstStyle/>
          <a:p>
            <a:endParaRPr/>
          </a:p>
        </p:txBody>
      </p:sp>
      <p:pic>
        <p:nvPicPr>
          <p:cNvPr id="942" name="图像" descr="图像"/>
          <p:cNvPicPr>
            <a:picLocks noChangeAspect="1"/>
          </p:cNvPicPr>
          <p:nvPr/>
        </p:nvPicPr>
        <p:blipFill>
          <a:blip r:embed="rId3">
            <a:extLst/>
          </a:blip>
          <a:stretch>
            <a:fillRect/>
          </a:stretch>
        </p:blipFill>
        <p:spPr>
          <a:xfrm>
            <a:off x="1382917" y="2051701"/>
            <a:ext cx="5917476" cy="3151259"/>
          </a:xfrm>
          <a:prstGeom prst="rect">
            <a:avLst/>
          </a:prstGeom>
          <a:ln w="12700">
            <a:miter lim="400000"/>
          </a:ln>
        </p:spPr>
      </p:pic>
      <p:pic>
        <p:nvPicPr>
          <p:cNvPr id="943" name="图像" descr="图像"/>
          <p:cNvPicPr>
            <a:picLocks noChangeAspect="1"/>
          </p:cNvPicPr>
          <p:nvPr/>
        </p:nvPicPr>
        <p:blipFill>
          <a:blip r:embed="rId4">
            <a:extLst/>
          </a:blip>
          <a:stretch>
            <a:fillRect/>
          </a:stretch>
        </p:blipFill>
        <p:spPr>
          <a:xfrm>
            <a:off x="5248581" y="3643713"/>
            <a:ext cx="6379169" cy="49182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信号处理"/>
          <p:cNvSpPr>
            <a:spLocks noGrp="1"/>
          </p:cNvSpPr>
          <p:nvPr>
            <p:ph type="title"/>
          </p:nvPr>
        </p:nvSpPr>
        <p:spPr>
          <a:prstGeom prst="rect">
            <a:avLst/>
          </a:prstGeom>
        </p:spPr>
        <p:txBody>
          <a:bodyPr/>
          <a:lstStyle/>
          <a:p>
            <a:r>
              <a:t>信号处理</a:t>
            </a:r>
          </a:p>
        </p:txBody>
      </p:sp>
      <p:sp>
        <p:nvSpPr>
          <p:cNvPr id="948" name="Shape 486"/>
          <p:cNvSpPr txBox="1"/>
          <p:nvPr/>
        </p:nvSpPr>
        <p:spPr>
          <a:xfrm>
            <a:off x="1588395" y="1996818"/>
            <a:ext cx="7137643" cy="613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t>数字滤波</a:t>
            </a:r>
            <a:r>
              <a:rPr b="0" u="none"/>
              <a:t>：对数字量信号进行降噪</a:t>
            </a:r>
          </a:p>
        </p:txBody>
      </p:sp>
      <p:grpSp>
        <p:nvGrpSpPr>
          <p:cNvPr id="953" name="Group 694"/>
          <p:cNvGrpSpPr/>
          <p:nvPr/>
        </p:nvGrpSpPr>
        <p:grpSpPr>
          <a:xfrm>
            <a:off x="4141763" y="3255783"/>
            <a:ext cx="2030906" cy="563247"/>
            <a:chOff x="0" y="0"/>
            <a:chExt cx="2030904" cy="563245"/>
          </a:xfrm>
        </p:grpSpPr>
        <p:sp>
          <p:nvSpPr>
            <p:cNvPr id="949"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952" name="Group 693"/>
            <p:cNvGrpSpPr/>
            <p:nvPr/>
          </p:nvGrpSpPr>
          <p:grpSpPr>
            <a:xfrm>
              <a:off x="25690" y="14471"/>
              <a:ext cx="1978174" cy="520530"/>
              <a:chOff x="0" y="0"/>
              <a:chExt cx="1978173" cy="520529"/>
            </a:xfrm>
          </p:grpSpPr>
          <p:sp>
            <p:nvSpPr>
              <p:cNvPr id="950"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t>数字滤波</a:t>
                </a:r>
              </a:p>
            </p:txBody>
          </p:sp>
        </p:grpSp>
      </p:grpSp>
      <p:grpSp>
        <p:nvGrpSpPr>
          <p:cNvPr id="956" name="Group 697"/>
          <p:cNvGrpSpPr/>
          <p:nvPr/>
        </p:nvGrpSpPr>
        <p:grpSpPr>
          <a:xfrm>
            <a:off x="2060871" y="4461002"/>
            <a:ext cx="2160003" cy="447039"/>
            <a:chOff x="0" y="0"/>
            <a:chExt cx="2160002" cy="447038"/>
          </a:xfrm>
        </p:grpSpPr>
        <p:sp>
          <p:nvSpPr>
            <p:cNvPr id="954"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5" name="Shape 696"/>
            <p:cNvSpPr txBox="1"/>
            <p:nvPr/>
          </p:nvSpPr>
          <p:spPr>
            <a:xfrm>
              <a:off x="264394" y="-1"/>
              <a:ext cx="1628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经典滤波方法</a:t>
              </a:r>
            </a:p>
          </p:txBody>
        </p:sp>
      </p:grpSp>
      <p:grpSp>
        <p:nvGrpSpPr>
          <p:cNvPr id="959" name="Group 703"/>
          <p:cNvGrpSpPr/>
          <p:nvPr/>
        </p:nvGrpSpPr>
        <p:grpSpPr>
          <a:xfrm>
            <a:off x="5949542" y="4461002"/>
            <a:ext cx="2160002" cy="447039"/>
            <a:chOff x="0" y="0"/>
            <a:chExt cx="2160000" cy="447038"/>
          </a:xfrm>
        </p:grpSpPr>
        <p:sp>
          <p:nvSpPr>
            <p:cNvPr id="957"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8" name="Shape 702"/>
            <p:cNvSpPr txBox="1"/>
            <p:nvPr/>
          </p:nvSpPr>
          <p:spPr>
            <a:xfrm>
              <a:off x="264393" y="-1"/>
              <a:ext cx="1628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现代滤波方法</a:t>
              </a:r>
            </a:p>
          </p:txBody>
        </p:sp>
      </p:grpSp>
      <p:sp>
        <p:nvSpPr>
          <p:cNvPr id="960" name="Shape 704"/>
          <p:cNvSpPr/>
          <p:nvPr/>
        </p:nvSpPr>
        <p:spPr>
          <a:xfrm flipH="1">
            <a:off x="5157214" y="3819029"/>
            <a:ext cx="2" cy="307823"/>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961" name="Shape 705"/>
          <p:cNvSpPr/>
          <p:nvPr/>
        </p:nvSpPr>
        <p:spPr>
          <a:xfrm flipH="1">
            <a:off x="3141166" y="4126850"/>
            <a:ext cx="2016051" cy="360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sp>
        <p:nvSpPr>
          <p:cNvPr id="962" name="Shape 706"/>
          <p:cNvSpPr/>
          <p:nvPr/>
        </p:nvSpPr>
        <p:spPr>
          <a:xfrm>
            <a:off x="5157218" y="4126848"/>
            <a:ext cx="1872208" cy="360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grpSp>
        <p:nvGrpSpPr>
          <p:cNvPr id="965" name="Shape 695"/>
          <p:cNvGrpSpPr/>
          <p:nvPr/>
        </p:nvGrpSpPr>
        <p:grpSpPr>
          <a:xfrm>
            <a:off x="2061166" y="5119741"/>
            <a:ext cx="2160003" cy="457201"/>
            <a:chOff x="0" y="0"/>
            <a:chExt cx="2160002" cy="457200"/>
          </a:xfrm>
        </p:grpSpPr>
        <p:sp>
          <p:nvSpPr>
            <p:cNvPr id="96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4" name="中值滤波"/>
            <p:cNvSpPr txBox="1"/>
            <p:nvPr/>
          </p:nvSpPr>
          <p:spPr>
            <a:xfrm>
              <a:off x="0" y="0"/>
              <a:ext cx="216000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中值滤波</a:t>
              </a:r>
            </a:p>
          </p:txBody>
        </p:sp>
      </p:grpSp>
      <p:grpSp>
        <p:nvGrpSpPr>
          <p:cNvPr id="968" name="Shape 695"/>
          <p:cNvGrpSpPr/>
          <p:nvPr/>
        </p:nvGrpSpPr>
        <p:grpSpPr>
          <a:xfrm>
            <a:off x="2061166" y="5700583"/>
            <a:ext cx="2160003" cy="457201"/>
            <a:chOff x="0" y="0"/>
            <a:chExt cx="2160002" cy="457200"/>
          </a:xfrm>
        </p:grpSpPr>
        <p:sp>
          <p:nvSpPr>
            <p:cNvPr id="966"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7" name="均值滤波"/>
            <p:cNvSpPr txBox="1"/>
            <p:nvPr/>
          </p:nvSpPr>
          <p:spPr>
            <a:xfrm>
              <a:off x="0" y="0"/>
              <a:ext cx="216000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均值滤波</a:t>
              </a:r>
            </a:p>
          </p:txBody>
        </p:sp>
      </p:grpSp>
      <p:grpSp>
        <p:nvGrpSpPr>
          <p:cNvPr id="971" name="Shape 695"/>
          <p:cNvGrpSpPr/>
          <p:nvPr/>
        </p:nvGrpSpPr>
        <p:grpSpPr>
          <a:xfrm>
            <a:off x="2061166" y="6271869"/>
            <a:ext cx="2160003" cy="457201"/>
            <a:chOff x="0" y="0"/>
            <a:chExt cx="2160002" cy="457200"/>
          </a:xfrm>
        </p:grpSpPr>
        <p:sp>
          <p:nvSpPr>
            <p:cNvPr id="969"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0" name="去极值滤波"/>
            <p:cNvSpPr txBox="1"/>
            <p:nvPr/>
          </p:nvSpPr>
          <p:spPr>
            <a:xfrm>
              <a:off x="0" y="0"/>
              <a:ext cx="216000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去极值滤波</a:t>
              </a:r>
            </a:p>
          </p:txBody>
        </p:sp>
      </p:grpSp>
      <p:grpSp>
        <p:nvGrpSpPr>
          <p:cNvPr id="974" name="Shape 695"/>
          <p:cNvGrpSpPr/>
          <p:nvPr/>
        </p:nvGrpSpPr>
        <p:grpSpPr>
          <a:xfrm>
            <a:off x="5949423" y="5119741"/>
            <a:ext cx="2160003" cy="457201"/>
            <a:chOff x="0" y="0"/>
            <a:chExt cx="2160002" cy="457200"/>
          </a:xfrm>
        </p:grpSpPr>
        <p:sp>
          <p:nvSpPr>
            <p:cNvPr id="972"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3" name="卡尔曼滤波"/>
            <p:cNvSpPr txBox="1"/>
            <p:nvPr/>
          </p:nvSpPr>
          <p:spPr>
            <a:xfrm>
              <a:off x="0" y="0"/>
              <a:ext cx="216000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卡尔曼滤波</a:t>
              </a:r>
            </a:p>
          </p:txBody>
        </p:sp>
      </p:grpSp>
      <p:grpSp>
        <p:nvGrpSpPr>
          <p:cNvPr id="977" name="Shape 695"/>
          <p:cNvGrpSpPr/>
          <p:nvPr/>
        </p:nvGrpSpPr>
        <p:grpSpPr>
          <a:xfrm>
            <a:off x="5949423" y="5700583"/>
            <a:ext cx="2160003" cy="457201"/>
            <a:chOff x="0" y="0"/>
            <a:chExt cx="2160002" cy="457200"/>
          </a:xfrm>
        </p:grpSpPr>
        <p:sp>
          <p:nvSpPr>
            <p:cNvPr id="975"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6" name="小波滤波"/>
            <p:cNvSpPr txBox="1"/>
            <p:nvPr/>
          </p:nvSpPr>
          <p:spPr>
            <a:xfrm>
              <a:off x="0" y="0"/>
              <a:ext cx="216000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914400">
                <a:defRPr sz="2000">
                  <a:latin typeface="华文中宋"/>
                  <a:ea typeface="华文中宋"/>
                  <a:cs typeface="华文中宋"/>
                  <a:sym typeface="华文中宋"/>
                </a:defRPr>
              </a:lvl1pPr>
            </a:lstStyle>
            <a:p>
              <a:r>
                <a:t>小波滤波</a:t>
              </a:r>
            </a:p>
          </p:txBody>
        </p:sp>
      </p:gr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4" name="Group 401"/>
          <p:cNvGrpSpPr/>
          <p:nvPr/>
        </p:nvGrpSpPr>
        <p:grpSpPr>
          <a:xfrm>
            <a:off x="3714761" y="2479824"/>
            <a:ext cx="4751393" cy="4084640"/>
            <a:chOff x="-2" y="0"/>
            <a:chExt cx="4751391" cy="4084639"/>
          </a:xfrm>
        </p:grpSpPr>
        <p:grpSp>
          <p:nvGrpSpPr>
            <p:cNvPr id="463" name="Group 360"/>
            <p:cNvGrpSpPr/>
            <p:nvPr/>
          </p:nvGrpSpPr>
          <p:grpSpPr>
            <a:xfrm>
              <a:off x="1958974" y="390524"/>
              <a:ext cx="771528" cy="687391"/>
              <a:chOff x="0" y="-1"/>
              <a:chExt cx="771527" cy="687390"/>
            </a:xfrm>
          </p:grpSpPr>
          <p:sp>
            <p:nvSpPr>
              <p:cNvPr id="460" name="Shape 357"/>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1" name="Shape 358"/>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2" name="Shape 359"/>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67" name="Group 364"/>
            <p:cNvGrpSpPr/>
            <p:nvPr/>
          </p:nvGrpSpPr>
          <p:grpSpPr>
            <a:xfrm>
              <a:off x="2365373" y="6350"/>
              <a:ext cx="2386017" cy="2095502"/>
              <a:chOff x="-1" y="0"/>
              <a:chExt cx="2386016" cy="2095501"/>
            </a:xfrm>
          </p:grpSpPr>
          <p:sp>
            <p:nvSpPr>
              <p:cNvPr id="464" name="Shape 361"/>
              <p:cNvSpPr/>
              <p:nvPr/>
            </p:nvSpPr>
            <p:spPr>
              <a:xfrm>
                <a:off x="-2" y="343396"/>
                <a:ext cx="2369591" cy="1752106"/>
              </a:xfrm>
              <a:prstGeom prst="diamond">
                <a:avLst/>
              </a:prstGeom>
              <a:solidFill>
                <a:srgbClr val="FF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5" name="Shape 362"/>
              <p:cNvSpPr/>
              <p:nvPr/>
            </p:nvSpPr>
            <p:spPr>
              <a:xfrm>
                <a:off x="1367" y="157390"/>
                <a:ext cx="2369591" cy="1752106"/>
              </a:xfrm>
              <a:prstGeom prst="diamond">
                <a:avLst/>
              </a:prstGeom>
              <a:solidFill>
                <a:srgbClr val="FFCC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6" name="Shape 363"/>
              <p:cNvSpPr/>
              <p:nvPr/>
            </p:nvSpPr>
            <p:spPr>
              <a:xfrm>
                <a:off x="16425" y="0"/>
                <a:ext cx="2369591" cy="1752106"/>
              </a:xfrm>
              <a:prstGeom prst="diamond">
                <a:avLst/>
              </a:prstGeom>
              <a:gradFill flip="none" rotWithShape="1">
                <a:gsLst>
                  <a:gs pos="0">
                    <a:srgbClr val="A96500"/>
                  </a:gs>
                  <a:gs pos="100000">
                    <a:srgbClr val="FF9900"/>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71" name="Group 368"/>
            <p:cNvGrpSpPr/>
            <p:nvPr/>
          </p:nvGrpSpPr>
          <p:grpSpPr>
            <a:xfrm>
              <a:off x="1585" y="0"/>
              <a:ext cx="2386017" cy="2082802"/>
              <a:chOff x="-1" y="0"/>
              <a:chExt cx="2386015" cy="2082801"/>
            </a:xfrm>
          </p:grpSpPr>
          <p:sp>
            <p:nvSpPr>
              <p:cNvPr id="468" name="Shape 365"/>
              <p:cNvSpPr/>
              <p:nvPr/>
            </p:nvSpPr>
            <p:spPr>
              <a:xfrm>
                <a:off x="-2" y="330437"/>
                <a:ext cx="2369590" cy="1752365"/>
              </a:xfrm>
              <a:prstGeom prst="diamond">
                <a:avLst/>
              </a:prstGeom>
              <a:solidFill>
                <a:srgbClr val="CCE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9" name="Shape 366"/>
              <p:cNvSpPr/>
              <p:nvPr/>
            </p:nvSpPr>
            <p:spPr>
              <a:xfrm>
                <a:off x="1367" y="157413"/>
                <a:ext cx="2369590" cy="1752365"/>
              </a:xfrm>
              <a:prstGeom prst="diamond">
                <a:avLst/>
              </a:prstGeom>
              <a:solidFill>
                <a:srgbClr val="CC99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0" name="Shape 367"/>
              <p:cNvSpPr/>
              <p:nvPr/>
            </p:nvSpPr>
            <p:spPr>
              <a:xfrm>
                <a:off x="16425" y="-1"/>
                <a:ext cx="2369590" cy="1752365"/>
              </a:xfrm>
              <a:prstGeom prst="diamond">
                <a:avLst/>
              </a:prstGeom>
              <a:gradFill flip="none" rotWithShape="1">
                <a:gsLst>
                  <a:gs pos="0">
                    <a:srgbClr val="393956"/>
                  </a:gs>
                  <a:gs pos="100000">
                    <a:srgbClr val="666699"/>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72" name="Shape 369"/>
            <p:cNvSpPr txBox="1"/>
            <p:nvPr/>
          </p:nvSpPr>
          <p:spPr>
            <a:xfrm>
              <a:off x="665823" y="722312"/>
              <a:ext cx="853451" cy="408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准确性 </a:t>
              </a:r>
            </a:p>
          </p:txBody>
        </p:sp>
        <p:sp>
          <p:nvSpPr>
            <p:cNvPr id="473" name="Shape 370"/>
            <p:cNvSpPr txBox="1"/>
            <p:nvPr/>
          </p:nvSpPr>
          <p:spPr>
            <a:xfrm>
              <a:off x="3072129" y="703262"/>
              <a:ext cx="789939" cy="408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稳定性</a:t>
              </a:r>
            </a:p>
          </p:txBody>
        </p:sp>
        <p:sp>
          <p:nvSpPr>
            <p:cNvPr id="474" name="Shape 371"/>
            <p:cNvSpPr/>
            <p:nvPr/>
          </p:nvSpPr>
          <p:spPr>
            <a:xfrm>
              <a:off x="962024" y="161925"/>
              <a:ext cx="481015" cy="458791"/>
            </a:xfrm>
            <a:prstGeom prst="ellipse">
              <a:avLst/>
            </a:prstGeom>
            <a:solidFill>
              <a:srgbClr val="CC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5" name="Shape 372"/>
            <p:cNvSpPr txBox="1"/>
            <p:nvPr/>
          </p:nvSpPr>
          <p:spPr>
            <a:xfrm>
              <a:off x="1056178" y="163512"/>
              <a:ext cx="273654"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1</a:t>
              </a:r>
            </a:p>
          </p:txBody>
        </p:sp>
        <p:sp>
          <p:nvSpPr>
            <p:cNvPr id="476" name="Shape 373"/>
            <p:cNvSpPr/>
            <p:nvPr/>
          </p:nvSpPr>
          <p:spPr>
            <a:xfrm>
              <a:off x="3313112" y="150812"/>
              <a:ext cx="482603" cy="458791"/>
            </a:xfrm>
            <a:prstGeom prst="ellipse">
              <a:avLst/>
            </a:prstGeom>
            <a:solidFill>
              <a:srgbClr val="FFCC99"/>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7" name="Shape 374"/>
            <p:cNvSpPr txBox="1"/>
            <p:nvPr/>
          </p:nvSpPr>
          <p:spPr>
            <a:xfrm>
              <a:off x="3423140" y="133350"/>
              <a:ext cx="273654"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2</a:t>
              </a:r>
            </a:p>
          </p:txBody>
        </p:sp>
        <p:grpSp>
          <p:nvGrpSpPr>
            <p:cNvPr id="481" name="Group 378"/>
            <p:cNvGrpSpPr/>
            <p:nvPr/>
          </p:nvGrpSpPr>
          <p:grpSpPr>
            <a:xfrm>
              <a:off x="3582987" y="1700212"/>
              <a:ext cx="771528" cy="688978"/>
              <a:chOff x="0" y="0"/>
              <a:chExt cx="771527" cy="688977"/>
            </a:xfrm>
          </p:grpSpPr>
          <p:sp>
            <p:nvSpPr>
              <p:cNvPr id="478" name="Shape 375"/>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9" name="Shape 376"/>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0" name="Shape 377"/>
              <p:cNvSpPr/>
              <p:nvPr/>
            </p:nvSpPr>
            <p:spPr>
              <a:xfrm>
                <a:off x="0" y="-1"/>
                <a:ext cx="771528" cy="570459"/>
              </a:xfrm>
              <a:prstGeom prst="diamond">
                <a:avLst/>
              </a:prstGeom>
              <a:gradFill flip="none" rotWithShape="1">
                <a:gsLst>
                  <a:gs pos="0">
                    <a:srgbClr val="B2B2B2"/>
                  </a:gs>
                  <a:gs pos="100000">
                    <a:srgbClr val="B7B7B7"/>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85" name="Group 382"/>
            <p:cNvGrpSpPr/>
            <p:nvPr/>
          </p:nvGrpSpPr>
          <p:grpSpPr>
            <a:xfrm>
              <a:off x="2365373" y="1995486"/>
              <a:ext cx="2386017" cy="2089154"/>
              <a:chOff x="-1" y="0"/>
              <a:chExt cx="2386016" cy="2089153"/>
            </a:xfrm>
          </p:grpSpPr>
          <p:sp>
            <p:nvSpPr>
              <p:cNvPr id="482" name="Shape 379"/>
              <p:cNvSpPr/>
              <p:nvPr/>
            </p:nvSpPr>
            <p:spPr>
              <a:xfrm>
                <a:off x="-2" y="335825"/>
                <a:ext cx="2369591" cy="1753328"/>
              </a:xfrm>
              <a:prstGeom prst="diamond">
                <a:avLst/>
              </a:prstGeom>
              <a:solidFill>
                <a:srgbClr val="CCFF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3" name="Shape 380"/>
              <p:cNvSpPr/>
              <p:nvPr/>
            </p:nvSpPr>
            <p:spPr>
              <a:xfrm>
                <a:off x="1367" y="166611"/>
                <a:ext cx="2369591" cy="1753328"/>
              </a:xfrm>
              <a:prstGeom prst="diamond">
                <a:avLst/>
              </a:prstGeom>
              <a:solidFill>
                <a:srgbClr val="33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4" name="Shape 381"/>
              <p:cNvSpPr/>
              <p:nvPr/>
            </p:nvSpPr>
            <p:spPr>
              <a:xfrm>
                <a:off x="16425" y="-1"/>
                <a:ext cx="2369591" cy="1753327"/>
              </a:xfrm>
              <a:prstGeom prst="diamond">
                <a:avLst/>
              </a:prstGeom>
              <a:gradFill flip="none" rotWithShape="1">
                <a:gsLst>
                  <a:gs pos="0">
                    <a:srgbClr val="006587"/>
                  </a:gs>
                  <a:gs pos="100000">
                    <a:srgbClr val="0099CC"/>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86" name="Shape 383"/>
            <p:cNvSpPr txBox="1"/>
            <p:nvPr/>
          </p:nvSpPr>
          <p:spPr>
            <a:xfrm>
              <a:off x="3226116" y="2646362"/>
              <a:ext cx="561339" cy="408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其他</a:t>
              </a:r>
            </a:p>
          </p:txBody>
        </p:sp>
        <p:sp>
          <p:nvSpPr>
            <p:cNvPr id="487" name="Shape 384"/>
            <p:cNvSpPr/>
            <p:nvPr/>
          </p:nvSpPr>
          <p:spPr>
            <a:xfrm>
              <a:off x="3344862" y="2132012"/>
              <a:ext cx="481015" cy="458791"/>
            </a:xfrm>
            <a:prstGeom prst="ellipse">
              <a:avLst/>
            </a:prstGeom>
            <a:solidFill>
              <a:srgbClr val="CCFFFF">
                <a:alpha val="79999"/>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8" name="Shape 385"/>
            <p:cNvSpPr txBox="1"/>
            <p:nvPr/>
          </p:nvSpPr>
          <p:spPr>
            <a:xfrm>
              <a:off x="3440603" y="2124074"/>
              <a:ext cx="273654"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4</a:t>
              </a:r>
            </a:p>
          </p:txBody>
        </p:sp>
        <p:grpSp>
          <p:nvGrpSpPr>
            <p:cNvPr id="492" name="Group 389"/>
            <p:cNvGrpSpPr/>
            <p:nvPr/>
          </p:nvGrpSpPr>
          <p:grpSpPr>
            <a:xfrm>
              <a:off x="425449" y="1747836"/>
              <a:ext cx="771528" cy="687391"/>
              <a:chOff x="0" y="-1"/>
              <a:chExt cx="771527" cy="687390"/>
            </a:xfrm>
          </p:grpSpPr>
          <p:sp>
            <p:nvSpPr>
              <p:cNvPr id="489" name="Shape 386"/>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0" name="Shape 387"/>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1" name="Shape 388"/>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96" name="Group 393"/>
            <p:cNvGrpSpPr/>
            <p:nvPr/>
          </p:nvGrpSpPr>
          <p:grpSpPr>
            <a:xfrm>
              <a:off x="-3" y="1992311"/>
              <a:ext cx="2386018" cy="2081216"/>
              <a:chOff x="-1" y="0"/>
              <a:chExt cx="2386016" cy="2081215"/>
            </a:xfrm>
          </p:grpSpPr>
          <p:sp>
            <p:nvSpPr>
              <p:cNvPr id="493" name="Shape 390"/>
              <p:cNvSpPr/>
              <p:nvPr/>
            </p:nvSpPr>
            <p:spPr>
              <a:xfrm>
                <a:off x="-2" y="327995"/>
                <a:ext cx="2369591" cy="1753220"/>
              </a:xfrm>
              <a:prstGeom prst="diamond">
                <a:avLst/>
              </a:prstGeom>
              <a:solidFill>
                <a:srgbClr val="CC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4" name="Shape 391"/>
              <p:cNvSpPr/>
              <p:nvPr/>
            </p:nvSpPr>
            <p:spPr>
              <a:xfrm>
                <a:off x="1367" y="157490"/>
                <a:ext cx="2369591" cy="1753219"/>
              </a:xfrm>
              <a:prstGeom prst="diamond">
                <a:avLst/>
              </a:prstGeom>
              <a:solidFill>
                <a:srgbClr val="66FF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5" name="Shape 392"/>
              <p:cNvSpPr/>
              <p:nvPr/>
            </p:nvSpPr>
            <p:spPr>
              <a:xfrm>
                <a:off x="16425" y="-1"/>
                <a:ext cx="2369591" cy="1753220"/>
              </a:xfrm>
              <a:prstGeom prst="diamond">
                <a:avLst/>
              </a:prstGeom>
              <a:gradFill flip="none" rotWithShape="1">
                <a:gsLst>
                  <a:gs pos="0">
                    <a:srgbClr val="009B4E"/>
                  </a:gs>
                  <a:gs pos="100000">
                    <a:srgbClr val="00CC66"/>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97" name="Shape 394"/>
            <p:cNvSpPr txBox="1"/>
            <p:nvPr/>
          </p:nvSpPr>
          <p:spPr>
            <a:xfrm>
              <a:off x="681354" y="2690812"/>
              <a:ext cx="789939" cy="408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灵敏度</a:t>
              </a:r>
            </a:p>
          </p:txBody>
        </p:sp>
        <p:sp>
          <p:nvSpPr>
            <p:cNvPr id="498" name="Shape 395"/>
            <p:cNvSpPr/>
            <p:nvPr/>
          </p:nvSpPr>
          <p:spPr>
            <a:xfrm>
              <a:off x="973137" y="2162174"/>
              <a:ext cx="481015" cy="458791"/>
            </a:xfrm>
            <a:prstGeom prst="ellipse">
              <a:avLst/>
            </a:prstGeom>
            <a:solidFill>
              <a:srgbClr val="CCFFCC">
                <a:alpha val="70195"/>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9" name="Shape 396"/>
            <p:cNvSpPr txBox="1"/>
            <p:nvPr/>
          </p:nvSpPr>
          <p:spPr>
            <a:xfrm>
              <a:off x="1083165" y="2160587"/>
              <a:ext cx="273654"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3</a:t>
              </a:r>
            </a:p>
          </p:txBody>
        </p:sp>
        <p:grpSp>
          <p:nvGrpSpPr>
            <p:cNvPr id="503" name="Group 400"/>
            <p:cNvGrpSpPr/>
            <p:nvPr/>
          </p:nvGrpSpPr>
          <p:grpSpPr>
            <a:xfrm>
              <a:off x="1958974" y="3100387"/>
              <a:ext cx="771528" cy="688978"/>
              <a:chOff x="0" y="0"/>
              <a:chExt cx="771527" cy="688977"/>
            </a:xfrm>
          </p:grpSpPr>
          <p:sp>
            <p:nvSpPr>
              <p:cNvPr id="500" name="Shape 397"/>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1" name="Shape 398"/>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2" name="Shape 399"/>
              <p:cNvSpPr/>
              <p:nvPr/>
            </p:nvSpPr>
            <p:spPr>
              <a:xfrm>
                <a:off x="0" y="-1"/>
                <a:ext cx="771528" cy="570459"/>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sp>
        <p:nvSpPr>
          <p:cNvPr id="505" name="Shape 402"/>
          <p:cNvSpPr txBox="1"/>
          <p:nvPr/>
        </p:nvSpPr>
        <p:spPr>
          <a:xfrm>
            <a:off x="292129" y="2601432"/>
            <a:ext cx="3422405"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buSzPct val="100000"/>
              <a:buAutoNum type="circleNumDbPlain"/>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传感器的输出信号必须准确地反应其输入量</a:t>
            </a:r>
          </a:p>
        </p:txBody>
      </p:sp>
      <p:sp>
        <p:nvSpPr>
          <p:cNvPr id="506" name="Shape 403"/>
          <p:cNvSpPr txBox="1"/>
          <p:nvPr/>
        </p:nvSpPr>
        <p:spPr>
          <a:xfrm>
            <a:off x="8344272" y="2473918"/>
            <a:ext cx="4271221"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buSzPct val="100000"/>
              <a:buAutoNum type="circleNumDbPlain" startAt="2"/>
              <a:defRPr sz="2600" b="0">
                <a:latin typeface="宋体"/>
                <a:ea typeface="宋体"/>
                <a:cs typeface="宋体"/>
                <a:sym typeface="宋体"/>
              </a:defRPr>
            </a:lvl1pPr>
          </a:lstStyle>
          <a:p>
            <a:r>
              <a:t> 传感器的输入、输出的关系最好不随时间和温度变化，受外界干扰因素影响要小，重复性要好</a:t>
            </a:r>
          </a:p>
        </p:txBody>
      </p:sp>
      <p:sp>
        <p:nvSpPr>
          <p:cNvPr id="507" name="Shape 404"/>
          <p:cNvSpPr txBox="1"/>
          <p:nvPr/>
        </p:nvSpPr>
        <p:spPr>
          <a:xfrm>
            <a:off x="301422" y="5729815"/>
            <a:ext cx="3501389" cy="150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just">
              <a:buSzPct val="100000"/>
              <a:buAutoNum type="circleNumDbPlain" startAt="3"/>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要求被测量较小的变化能够使传感器获得较大的输出信号</a:t>
            </a:r>
          </a:p>
        </p:txBody>
      </p:sp>
      <p:sp>
        <p:nvSpPr>
          <p:cNvPr id="508" name="Shape 405"/>
          <p:cNvSpPr txBox="1"/>
          <p:nvPr/>
        </p:nvSpPr>
        <p:spPr>
          <a:xfrm>
            <a:off x="8344272" y="5724734"/>
            <a:ext cx="4271222"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buSzPct val="100000"/>
              <a:buAutoNum type="circleNumDbPlain" startAt="4"/>
              <a:defRPr sz="2600" b="0">
                <a:latin typeface="宋体"/>
                <a:ea typeface="宋体"/>
                <a:cs typeface="宋体"/>
                <a:sym typeface="宋体"/>
              </a:defRPr>
            </a:lvl1pPr>
          </a:lstStyle>
          <a:p>
            <a:r>
              <a:t> 低功耗、耐腐蚀性好、响应时间短、使用寿命长、输出阻抗小等标准</a:t>
            </a:r>
          </a:p>
        </p:txBody>
      </p:sp>
      <p:sp>
        <p:nvSpPr>
          <p:cNvPr id="509" name="传感器"/>
          <p:cNvSpPr>
            <a:spLocks noGrp="1"/>
          </p:cNvSpPr>
          <p:nvPr>
            <p:ph type="title"/>
          </p:nvPr>
        </p:nvSpPr>
        <p:spPr>
          <a:prstGeom prst="rect">
            <a:avLst/>
          </a:prstGeom>
        </p:spPr>
        <p:txBody>
          <a:bodyPr/>
          <a:lstStyle/>
          <a:p>
            <a:r>
              <a:t>传感器</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pic>
        <p:nvPicPr>
          <p:cNvPr id="980" name="Picture 5" descr="Picture 5"/>
          <p:cNvPicPr>
            <a:picLocks noChangeAspect="1"/>
          </p:cNvPicPr>
          <p:nvPr/>
        </p:nvPicPr>
        <p:blipFill>
          <a:blip r:embed="rId2">
            <a:extLst/>
          </a:blip>
          <a:stretch>
            <a:fillRect/>
          </a:stretch>
        </p:blipFill>
        <p:spPr>
          <a:xfrm>
            <a:off x="2531030" y="2431764"/>
            <a:ext cx="3068754" cy="4104457"/>
          </a:xfrm>
          <a:prstGeom prst="rect">
            <a:avLst/>
          </a:prstGeom>
          <a:ln w="12700">
            <a:miter lim="400000"/>
          </a:ln>
        </p:spPr>
      </p:pic>
      <p:sp>
        <p:nvSpPr>
          <p:cNvPr id="981" name="TextBox 4"/>
          <p:cNvSpPr txBox="1"/>
          <p:nvPr/>
        </p:nvSpPr>
        <p:spPr>
          <a:xfrm>
            <a:off x="3532006" y="6500476"/>
            <a:ext cx="10668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t>滤波前</a:t>
            </a:r>
          </a:p>
        </p:txBody>
      </p:sp>
      <p:sp>
        <p:nvSpPr>
          <p:cNvPr id="982" name="TextBox 8"/>
          <p:cNvSpPr txBox="1"/>
          <p:nvPr/>
        </p:nvSpPr>
        <p:spPr>
          <a:xfrm>
            <a:off x="7043396" y="6500476"/>
            <a:ext cx="10668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t>滤波后</a:t>
            </a:r>
          </a:p>
        </p:txBody>
      </p:sp>
      <p:grpSp>
        <p:nvGrpSpPr>
          <p:cNvPr id="987" name="组合 10"/>
          <p:cNvGrpSpPr/>
          <p:nvPr/>
        </p:nvGrpSpPr>
        <p:grpSpPr>
          <a:xfrm>
            <a:off x="6130455" y="2431764"/>
            <a:ext cx="3817401" cy="4104457"/>
            <a:chOff x="0" y="0"/>
            <a:chExt cx="3817399" cy="4104456"/>
          </a:xfrm>
        </p:grpSpPr>
        <p:pic>
          <p:nvPicPr>
            <p:cNvPr id="983" name="Picture 7" descr="Picture 7"/>
            <p:cNvPicPr>
              <a:picLocks noChangeAspect="1"/>
            </p:cNvPicPr>
            <p:nvPr/>
          </p:nvPicPr>
          <p:blipFill>
            <a:blip r:embed="rId3">
              <a:extLst/>
            </a:blip>
            <a:stretch>
              <a:fillRect/>
            </a:stretch>
          </p:blipFill>
          <p:spPr>
            <a:xfrm>
              <a:off x="-1" y="0"/>
              <a:ext cx="3068753" cy="4104457"/>
            </a:xfrm>
            <a:prstGeom prst="rect">
              <a:avLst/>
            </a:prstGeom>
            <a:ln w="12700" cap="flat">
              <a:noFill/>
              <a:miter lim="400000"/>
            </a:ln>
            <a:effectLst/>
          </p:spPr>
        </p:pic>
        <p:grpSp>
          <p:nvGrpSpPr>
            <p:cNvPr id="986" name="Shape 695"/>
            <p:cNvGrpSpPr/>
            <p:nvPr/>
          </p:nvGrpSpPr>
          <p:grpSpPr>
            <a:xfrm>
              <a:off x="3313343" y="1290228"/>
              <a:ext cx="504057" cy="1524001"/>
              <a:chOff x="0" y="0"/>
              <a:chExt cx="504056" cy="1524000"/>
            </a:xfrm>
          </p:grpSpPr>
          <p:sp>
            <p:nvSpPr>
              <p:cNvPr id="984" name="矩形"/>
              <p:cNvSpPr/>
              <p:nvPr/>
            </p:nvSpPr>
            <p:spPr>
              <a:xfrm>
                <a:off x="0" y="62101"/>
                <a:ext cx="504057" cy="1399798"/>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b="0">
                    <a:latin typeface="华文中宋"/>
                    <a:ea typeface="华文中宋"/>
                    <a:cs typeface="华文中宋"/>
                    <a:sym typeface="华文中宋"/>
                  </a:defRPr>
                </a:pPr>
                <a:endParaRPr/>
              </a:p>
            </p:txBody>
          </p:sp>
          <p:sp>
            <p:nvSpPr>
              <p:cNvPr id="985" name="中值滤波"/>
              <p:cNvSpPr txBox="1"/>
              <p:nvPr/>
            </p:nvSpPr>
            <p:spPr>
              <a:xfrm>
                <a:off x="0" y="-1"/>
                <a:ext cx="504057" cy="152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2000" b="0">
                    <a:latin typeface="华文中宋"/>
                    <a:ea typeface="华文中宋"/>
                    <a:cs typeface="华文中宋"/>
                    <a:sym typeface="华文中宋"/>
                  </a:defRPr>
                </a:lvl1pPr>
              </a:lstStyle>
              <a:p>
                <a:r>
                  <a:t>中值滤波</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987"/>
                                        </p:tgtEl>
                                        <p:attrNameLst>
                                          <p:attrName>style.visibility</p:attrName>
                                        </p:attrNameLst>
                                      </p:cBhvr>
                                      <p:to>
                                        <p:strVal val="visible"/>
                                      </p:to>
                                    </p:set>
                                    <p:anim calcmode="lin" valueType="num">
                                      <p:cBhvr>
                                        <p:cTn id="7" dur="500" fill="hold"/>
                                        <p:tgtEl>
                                          <p:spTgt spid="987"/>
                                        </p:tgtEl>
                                        <p:attrNameLst>
                                          <p:attrName>ppt_x</p:attrName>
                                        </p:attrNameLst>
                                      </p:cBhvr>
                                      <p:tavLst>
                                        <p:tav tm="0">
                                          <p:val>
                                            <p:strVal val="#ppt_x"/>
                                          </p:val>
                                        </p:tav>
                                        <p:tav tm="100000">
                                          <p:val>
                                            <p:strVal val="#ppt_x"/>
                                          </p:val>
                                        </p:tav>
                                      </p:tavLst>
                                    </p:anim>
                                    <p:anim calcmode="lin" valueType="num">
                                      <p:cBhvr>
                                        <p:cTn id="8" dur="500" fill="hold"/>
                                        <p:tgtEl>
                                          <p:spTgt spid="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409"/>
          <p:cNvSpPr txBox="1"/>
          <p:nvPr/>
        </p:nvSpPr>
        <p:spPr>
          <a:xfrm>
            <a:off x="3677322" y="1596628"/>
            <a:ext cx="6210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000" b="0">
                <a:solidFill>
                  <a:srgbClr val="006620"/>
                </a:solidFill>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对于使用者，如何进行传感器选型？</a:t>
            </a:r>
          </a:p>
        </p:txBody>
      </p:sp>
      <p:sp>
        <p:nvSpPr>
          <p:cNvPr id="512" name="Shape 410"/>
          <p:cNvSpPr txBox="1"/>
          <p:nvPr/>
        </p:nvSpPr>
        <p:spPr>
          <a:xfrm>
            <a:off x="896803" y="3051464"/>
            <a:ext cx="8818228"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57186" indent="-357186" algn="just" defTabSz="357188">
              <a:lnSpc>
                <a:spcPct val="150000"/>
              </a:lnSpc>
              <a:buSzPct val="100000"/>
              <a:buFont typeface="Arial"/>
              <a:buChar char="•"/>
              <a:defRPr sz="2600" b="0">
                <a:solidFill>
                  <a:srgbClr val="000090"/>
                </a:solidFill>
                <a:latin typeface="Arial"/>
                <a:ea typeface="Arial"/>
                <a:cs typeface="Arial"/>
                <a:sym typeface="Arial"/>
              </a:defRPr>
            </a:pPr>
            <a:r>
              <a:rPr>
                <a:latin typeface="宋体"/>
                <a:ea typeface="宋体"/>
                <a:cs typeface="宋体"/>
                <a:sym typeface="宋体"/>
              </a:rPr>
              <a:t>根据需求大致确定所需传感器类型和性能要求</a:t>
            </a:r>
          </a:p>
          <a:p>
            <a:pPr marL="357186" indent="-357186" algn="just">
              <a:lnSpc>
                <a:spcPct val="150000"/>
              </a:lnSpc>
              <a:buSzPct val="100000"/>
              <a:buFont typeface="Arial"/>
              <a:buChar char="•"/>
              <a:defRPr sz="2600" b="0">
                <a:solidFill>
                  <a:srgbClr val="000090"/>
                </a:solidFill>
                <a:latin typeface="Arial"/>
                <a:ea typeface="Arial"/>
                <a:cs typeface="Arial"/>
                <a:sym typeface="Arial"/>
              </a:defRPr>
            </a:pPr>
            <a:r>
              <a:rPr>
                <a:latin typeface="宋体"/>
                <a:ea typeface="宋体"/>
                <a:cs typeface="宋体"/>
                <a:sym typeface="宋体"/>
              </a:rPr>
              <a:t>善于通过和厂家的沟通交流获得传感器的各种性能参数，</a:t>
            </a:r>
          </a:p>
          <a:p>
            <a:pPr indent="357188" algn="just">
              <a:defRPr sz="2600" b="0">
                <a:solidFill>
                  <a:srgbClr val="000090"/>
                </a:solidFill>
                <a:latin typeface="Arial"/>
                <a:ea typeface="Arial"/>
                <a:cs typeface="Arial"/>
                <a:sym typeface="Arial"/>
              </a:defRPr>
            </a:pPr>
            <a:r>
              <a:rPr>
                <a:latin typeface="宋体"/>
                <a:ea typeface="宋体"/>
                <a:cs typeface="宋体"/>
                <a:sym typeface="宋体"/>
              </a:rPr>
              <a:t>如精度、量程、响应频率、防护等级等</a:t>
            </a:r>
          </a:p>
        </p:txBody>
      </p:sp>
      <p:sp>
        <p:nvSpPr>
          <p:cNvPr id="513" name="传感器"/>
          <p:cNvSpPr>
            <a:spLocks noGrp="1"/>
          </p:cNvSpPr>
          <p:nvPr>
            <p:ph type="title"/>
          </p:nvPr>
        </p:nvSpPr>
        <p:spPr>
          <a:prstGeom prst="rect">
            <a:avLst/>
          </a:prstGeom>
        </p:spPr>
        <p:txBody>
          <a:bodyPr/>
          <a:lstStyle/>
          <a:p>
            <a:r>
              <a:t>传感器</a:t>
            </a:r>
          </a:p>
        </p:txBody>
      </p:sp>
      <p:pic>
        <p:nvPicPr>
          <p:cNvPr id="514" name="图片 5" descr="图片 5"/>
          <p:cNvPicPr>
            <a:picLocks noChangeAspect="1"/>
          </p:cNvPicPr>
          <p:nvPr/>
        </p:nvPicPr>
        <p:blipFill>
          <a:blip r:embed="rId2">
            <a:extLst/>
          </a:blip>
          <a:srcRect b="33523"/>
          <a:stretch>
            <a:fillRect/>
          </a:stretch>
        </p:blipFill>
        <p:spPr>
          <a:xfrm>
            <a:off x="2343696" y="1338064"/>
            <a:ext cx="1152129" cy="115212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2" y="0"/>
                  <a:pt x="0" y="4832"/>
                  <a:pt x="0" y="10796"/>
                </a:cubicBezTo>
                <a:cubicBezTo>
                  <a:pt x="0" y="16761"/>
                  <a:pt x="4832" y="21600"/>
                  <a:pt x="10796" y="21600"/>
                </a:cubicBezTo>
                <a:cubicBezTo>
                  <a:pt x="16761" y="21600"/>
                  <a:pt x="21600" y="16761"/>
                  <a:pt x="21600" y="10796"/>
                </a:cubicBezTo>
                <a:cubicBezTo>
                  <a:pt x="21600" y="4832"/>
                  <a:pt x="16761" y="0"/>
                  <a:pt x="10796" y="0"/>
                </a:cubicBezTo>
                <a:close/>
              </a:path>
            </a:pathLst>
          </a:custGeom>
          <a:ln w="12700">
            <a:miter lim="400000"/>
          </a:ln>
          <a:effectLst>
            <a:outerShdw blurRad="50800" dist="38100" dir="2700000"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51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51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519"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52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521" name="稳压电源"/>
          <p:cNvSpPr txBox="1"/>
          <p:nvPr/>
        </p:nvSpPr>
        <p:spPr>
          <a:xfrm>
            <a:off x="5728865" y="478591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稳压电源</a:t>
            </a:r>
          </a:p>
        </p:txBody>
      </p:sp>
      <p:sp>
        <p:nvSpPr>
          <p:cNvPr id="53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53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53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54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526" name="检测系统设计"/>
          <p:cNvSpPr txBox="1">
            <a:spLocks noGrp="1"/>
          </p:cNvSpPr>
          <p:nvPr>
            <p:ph type="title"/>
          </p:nvPr>
        </p:nvSpPr>
        <p:spPr>
          <a:prstGeom prst="rect">
            <a:avLst/>
          </a:prstGeom>
        </p:spPr>
        <p:txBody>
          <a:bodyPr/>
          <a:lstStyle/>
          <a:p>
            <a:r>
              <a:t>检测系统设计</a:t>
            </a:r>
          </a:p>
        </p:txBody>
      </p:sp>
      <p:sp>
        <p:nvSpPr>
          <p:cNvPr id="52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53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53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53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信号调理装置"/>
          <p:cNvSpPr>
            <a:spLocks noGrp="1"/>
          </p:cNvSpPr>
          <p:nvPr>
            <p:ph type="title"/>
          </p:nvPr>
        </p:nvSpPr>
        <p:spPr>
          <a:prstGeom prst="rect">
            <a:avLst/>
          </a:prstGeom>
        </p:spPr>
        <p:txBody>
          <a:bodyPr/>
          <a:lstStyle/>
          <a:p>
            <a:r>
              <a:t>信号调理装置</a:t>
            </a:r>
          </a:p>
        </p:txBody>
      </p:sp>
      <p:sp>
        <p:nvSpPr>
          <p:cNvPr id="543" name="作用：对传感器输出的微弱、含噪声信号进行再预处理，包括对于电平、形式、信噪比的调理"/>
          <p:cNvSpPr txBox="1"/>
          <p:nvPr/>
        </p:nvSpPr>
        <p:spPr>
          <a:xfrm>
            <a:off x="996950" y="1994707"/>
            <a:ext cx="1067370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latin typeface="Helvetica"/>
                <a:ea typeface="Helvetica"/>
                <a:cs typeface="Helvetica"/>
                <a:sym typeface="Helvetica"/>
              </a:defRPr>
            </a:pPr>
            <a:r>
              <a:t>作用：对传感器输出的微弱、含噪声信号进行再预处理，包括对于</a:t>
            </a:r>
            <a:r>
              <a:rPr>
                <a:solidFill>
                  <a:srgbClr val="FF2600"/>
                </a:solidFill>
              </a:rPr>
              <a:t>电平</a:t>
            </a:r>
            <a:r>
              <a:t>、</a:t>
            </a:r>
            <a:r>
              <a:rPr>
                <a:solidFill>
                  <a:srgbClr val="FF2600"/>
                </a:solidFill>
              </a:rPr>
              <a:t>形式</a:t>
            </a:r>
            <a:r>
              <a:t>、</a:t>
            </a:r>
            <a:r>
              <a:rPr>
                <a:solidFill>
                  <a:srgbClr val="FF2600"/>
                </a:solidFill>
              </a:rPr>
              <a:t>信噪比</a:t>
            </a:r>
            <a:r>
              <a:t>的调理</a:t>
            </a:r>
          </a:p>
        </p:txBody>
      </p:sp>
      <p:sp>
        <p:nvSpPr>
          <p:cNvPr id="544" name="电平调理：对电压信号进行放大或衰减"/>
          <p:cNvSpPr txBox="1"/>
          <p:nvPr/>
        </p:nvSpPr>
        <p:spPr>
          <a:xfrm>
            <a:off x="1088665" y="3557600"/>
            <a:ext cx="6248401" cy="975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电平调理</a:t>
            </a:r>
            <a:r>
              <a:t>：对电压信号进行放大或衰减</a:t>
            </a:r>
          </a:p>
        </p:txBody>
      </p:sp>
      <p:grpSp>
        <p:nvGrpSpPr>
          <p:cNvPr id="549" name="Group 464"/>
          <p:cNvGrpSpPr/>
          <p:nvPr/>
        </p:nvGrpSpPr>
        <p:grpSpPr>
          <a:xfrm>
            <a:off x="5116137" y="4418172"/>
            <a:ext cx="2030906" cy="563247"/>
            <a:chOff x="0" y="0"/>
            <a:chExt cx="2030904" cy="563245"/>
          </a:xfrm>
        </p:grpSpPr>
        <p:sp>
          <p:nvSpPr>
            <p:cNvPr id="545" name="Shape 460"/>
            <p:cNvSpPr/>
            <p:nvPr/>
          </p:nvSpPr>
          <p:spPr>
            <a:xfrm>
              <a:off x="0" y="-1"/>
              <a:ext cx="2030905" cy="563247"/>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48" name="Group 463"/>
            <p:cNvGrpSpPr/>
            <p:nvPr/>
          </p:nvGrpSpPr>
          <p:grpSpPr>
            <a:xfrm>
              <a:off x="25690" y="31568"/>
              <a:ext cx="1978174" cy="503433"/>
              <a:chOff x="0" y="0"/>
              <a:chExt cx="1978173" cy="503432"/>
            </a:xfrm>
          </p:grpSpPr>
          <p:sp>
            <p:nvSpPr>
              <p:cNvPr id="546" name="Shape 461"/>
              <p:cNvSpPr/>
              <p:nvPr/>
            </p:nvSpPr>
            <p:spPr>
              <a:xfrm>
                <a:off x="0" y="-1"/>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47" name="Shape 462"/>
              <p:cNvSpPr txBox="1"/>
              <p:nvPr/>
            </p:nvSpPr>
            <p:spPr>
              <a:xfrm>
                <a:off x="429014" y="28196"/>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电平调整</a:t>
                </a:r>
              </a:p>
            </p:txBody>
          </p:sp>
        </p:grpSp>
      </p:grpSp>
      <p:grpSp>
        <p:nvGrpSpPr>
          <p:cNvPr id="552" name="Group 467"/>
          <p:cNvGrpSpPr/>
          <p:nvPr/>
        </p:nvGrpSpPr>
        <p:grpSpPr>
          <a:xfrm>
            <a:off x="1704096" y="5524530"/>
            <a:ext cx="1620003" cy="447039"/>
            <a:chOff x="0" y="0"/>
            <a:chExt cx="1620002" cy="447038"/>
          </a:xfrm>
        </p:grpSpPr>
        <p:sp>
          <p:nvSpPr>
            <p:cNvPr id="550" name="Shape 465"/>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1" name="Shape 466"/>
            <p:cNvSpPr txBox="1"/>
            <p:nvPr/>
          </p:nvSpPr>
          <p:spPr>
            <a:xfrm>
              <a:off x="249930"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比例放大</a:t>
              </a:r>
            </a:p>
          </p:txBody>
        </p:sp>
      </p:grpSp>
      <p:grpSp>
        <p:nvGrpSpPr>
          <p:cNvPr id="555" name="Group 470"/>
          <p:cNvGrpSpPr/>
          <p:nvPr/>
        </p:nvGrpSpPr>
        <p:grpSpPr>
          <a:xfrm>
            <a:off x="3515896" y="5524530"/>
            <a:ext cx="1620003" cy="447039"/>
            <a:chOff x="0" y="0"/>
            <a:chExt cx="1620002" cy="447038"/>
          </a:xfrm>
        </p:grpSpPr>
        <p:sp>
          <p:nvSpPr>
            <p:cNvPr id="553" name="Shape 468"/>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4" name="Shape 469"/>
            <p:cNvSpPr txBox="1"/>
            <p:nvPr/>
          </p:nvSpPr>
          <p:spPr>
            <a:xfrm>
              <a:off x="249930"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仪用放大</a:t>
              </a:r>
            </a:p>
          </p:txBody>
        </p:sp>
      </p:grpSp>
      <p:grpSp>
        <p:nvGrpSpPr>
          <p:cNvPr id="558" name="Group 473"/>
          <p:cNvGrpSpPr/>
          <p:nvPr/>
        </p:nvGrpSpPr>
        <p:grpSpPr>
          <a:xfrm>
            <a:off x="5321587" y="5524530"/>
            <a:ext cx="1620004" cy="447039"/>
            <a:chOff x="0" y="0"/>
            <a:chExt cx="1620002" cy="447038"/>
          </a:xfrm>
        </p:grpSpPr>
        <p:sp>
          <p:nvSpPr>
            <p:cNvPr id="556" name="Shape 471"/>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7" name="Shape 472"/>
            <p:cNvSpPr txBox="1"/>
            <p:nvPr/>
          </p:nvSpPr>
          <p:spPr>
            <a:xfrm>
              <a:off x="122930"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低漂移放大</a:t>
              </a:r>
            </a:p>
          </p:txBody>
        </p:sp>
      </p:grpSp>
      <p:grpSp>
        <p:nvGrpSpPr>
          <p:cNvPr id="561" name="Group 476"/>
          <p:cNvGrpSpPr/>
          <p:nvPr/>
        </p:nvGrpSpPr>
        <p:grpSpPr>
          <a:xfrm>
            <a:off x="7139496" y="5524530"/>
            <a:ext cx="1620003" cy="447039"/>
            <a:chOff x="0" y="0"/>
            <a:chExt cx="1620002" cy="447038"/>
          </a:xfrm>
        </p:grpSpPr>
        <p:sp>
          <p:nvSpPr>
            <p:cNvPr id="559" name="Shape 474"/>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0" name="Shape 475"/>
            <p:cNvSpPr txBox="1"/>
            <p:nvPr/>
          </p:nvSpPr>
          <p:spPr>
            <a:xfrm>
              <a:off x="249930"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隔离放大</a:t>
              </a:r>
            </a:p>
          </p:txBody>
        </p:sp>
      </p:grpSp>
      <p:grpSp>
        <p:nvGrpSpPr>
          <p:cNvPr id="564" name="Group 479"/>
          <p:cNvGrpSpPr/>
          <p:nvPr/>
        </p:nvGrpSpPr>
        <p:grpSpPr>
          <a:xfrm>
            <a:off x="8947226" y="5524530"/>
            <a:ext cx="1628139" cy="447039"/>
            <a:chOff x="0" y="0"/>
            <a:chExt cx="1628138" cy="447038"/>
          </a:xfrm>
        </p:grpSpPr>
        <p:sp>
          <p:nvSpPr>
            <p:cNvPr id="562" name="Shape 477"/>
            <p:cNvSpPr/>
            <p:nvPr/>
          </p:nvSpPr>
          <p:spPr>
            <a:xfrm>
              <a:off x="4069" y="20949"/>
              <a:ext cx="162000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3" name="Shape 478"/>
            <p:cNvSpPr txBox="1"/>
            <p:nvPr/>
          </p:nvSpPr>
          <p:spPr>
            <a:xfrm>
              <a:off x="0" y="-1"/>
              <a:ext cx="1628138"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数控增益放大</a:t>
              </a:r>
            </a:p>
          </p:txBody>
        </p:sp>
      </p:grpSp>
      <p:sp>
        <p:nvSpPr>
          <p:cNvPr id="565" name="Shape 480"/>
          <p:cNvSpPr/>
          <p:nvPr/>
        </p:nvSpPr>
        <p:spPr>
          <a:xfrm flipH="1">
            <a:off x="2514096" y="5259723"/>
            <a:ext cx="1811802" cy="285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6" name="Shape 481"/>
          <p:cNvSpPr/>
          <p:nvPr/>
        </p:nvSpPr>
        <p:spPr>
          <a:xfrm rot="5400000">
            <a:off x="5849558" y="5257098"/>
            <a:ext cx="564064"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7" name="Shape 482"/>
          <p:cNvSpPr/>
          <p:nvPr/>
        </p:nvSpPr>
        <p:spPr>
          <a:xfrm flipH="1">
            <a:off x="4325896" y="5259727"/>
            <a:ext cx="1805696" cy="2857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8" name="Shape 483"/>
          <p:cNvSpPr/>
          <p:nvPr/>
        </p:nvSpPr>
        <p:spPr>
          <a:xfrm>
            <a:off x="6131590" y="5259725"/>
            <a:ext cx="1817908"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9" name="Shape 484"/>
          <p:cNvSpPr/>
          <p:nvPr/>
        </p:nvSpPr>
        <p:spPr>
          <a:xfrm>
            <a:off x="7949499" y="5259725"/>
            <a:ext cx="1811799"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pic>
        <p:nvPicPr>
          <p:cNvPr id="570" name="图像" descr="图像"/>
          <p:cNvPicPr>
            <a:picLocks noChangeAspect="1"/>
          </p:cNvPicPr>
          <p:nvPr/>
        </p:nvPicPr>
        <p:blipFill>
          <a:blip r:embed="rId2">
            <a:extLst/>
          </a:blip>
          <a:stretch>
            <a:fillRect/>
          </a:stretch>
        </p:blipFill>
        <p:spPr>
          <a:xfrm>
            <a:off x="367234" y="6249365"/>
            <a:ext cx="6096001" cy="2451101"/>
          </a:xfrm>
          <a:prstGeom prst="rect">
            <a:avLst/>
          </a:prstGeom>
          <a:ln w="12700">
            <a:miter lim="400000"/>
          </a:ln>
        </p:spPr>
      </p:pic>
      <p:pic>
        <p:nvPicPr>
          <p:cNvPr id="571" name="图像" descr="图像"/>
          <p:cNvPicPr>
            <a:picLocks noChangeAspect="1"/>
          </p:cNvPicPr>
          <p:nvPr/>
        </p:nvPicPr>
        <p:blipFill>
          <a:blip r:embed="rId3">
            <a:extLst/>
          </a:blip>
          <a:stretch>
            <a:fillRect/>
          </a:stretch>
        </p:blipFill>
        <p:spPr>
          <a:xfrm>
            <a:off x="5998749" y="7687959"/>
            <a:ext cx="1427250" cy="62054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形式调理：将传感器输出信号从一种形式变换为另一种形式，如电压——电流的相互转换"/>
          <p:cNvSpPr txBox="1"/>
          <p:nvPr/>
        </p:nvSpPr>
        <p:spPr>
          <a:xfrm>
            <a:off x="724154" y="1828546"/>
            <a:ext cx="10696774" cy="975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形式调理：</a:t>
            </a:r>
            <a:r>
              <a:t>将传感器输出信号从一种形式变换为另一种形式，如电压——电流的相互转换</a:t>
            </a:r>
          </a:p>
        </p:txBody>
      </p:sp>
      <p:grpSp>
        <p:nvGrpSpPr>
          <p:cNvPr id="591" name="Group 707"/>
          <p:cNvGrpSpPr/>
          <p:nvPr/>
        </p:nvGrpSpPr>
        <p:grpSpPr>
          <a:xfrm>
            <a:off x="2299388" y="2890256"/>
            <a:ext cx="7804552" cy="1654773"/>
            <a:chOff x="0" y="0"/>
            <a:chExt cx="7804550" cy="1654771"/>
          </a:xfrm>
        </p:grpSpPr>
        <p:grpSp>
          <p:nvGrpSpPr>
            <p:cNvPr id="578" name="Group 694"/>
            <p:cNvGrpSpPr/>
            <p:nvPr/>
          </p:nvGrpSpPr>
          <p:grpSpPr>
            <a:xfrm>
              <a:off x="2886822" y="0"/>
              <a:ext cx="2030907" cy="563247"/>
              <a:chOff x="0" y="0"/>
              <a:chExt cx="2030905" cy="563246"/>
            </a:xfrm>
          </p:grpSpPr>
          <p:sp>
            <p:nvSpPr>
              <p:cNvPr id="574"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77" name="Group 693"/>
              <p:cNvGrpSpPr/>
              <p:nvPr/>
            </p:nvGrpSpPr>
            <p:grpSpPr>
              <a:xfrm>
                <a:off x="25690" y="14471"/>
                <a:ext cx="1978175" cy="520531"/>
                <a:chOff x="0" y="0"/>
                <a:chExt cx="1978174" cy="520529"/>
              </a:xfrm>
            </p:grpSpPr>
            <p:sp>
              <p:nvSpPr>
                <p:cNvPr id="575"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76"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581" name="Group 697"/>
            <p:cNvGrpSpPr/>
            <p:nvPr/>
          </p:nvGrpSpPr>
          <p:grpSpPr>
            <a:xfrm>
              <a:off x="0" y="1207733"/>
              <a:ext cx="2160003" cy="447039"/>
              <a:chOff x="0" y="0"/>
              <a:chExt cx="2160002" cy="447038"/>
            </a:xfrm>
          </p:grpSpPr>
          <p:sp>
            <p:nvSpPr>
              <p:cNvPr id="579"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0"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584" name="Group 700"/>
            <p:cNvGrpSpPr/>
            <p:nvPr/>
          </p:nvGrpSpPr>
          <p:grpSpPr>
            <a:xfrm>
              <a:off x="2822273" y="1207733"/>
              <a:ext cx="2160003" cy="447039"/>
              <a:chOff x="0" y="0"/>
              <a:chExt cx="2160002" cy="447038"/>
            </a:xfrm>
          </p:grpSpPr>
          <p:sp>
            <p:nvSpPr>
              <p:cNvPr id="582"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3"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587" name="Group 703"/>
            <p:cNvGrpSpPr/>
            <p:nvPr/>
          </p:nvGrpSpPr>
          <p:grpSpPr>
            <a:xfrm>
              <a:off x="5644549" y="1207733"/>
              <a:ext cx="2160002" cy="447039"/>
              <a:chOff x="0" y="0"/>
              <a:chExt cx="2160001" cy="447038"/>
            </a:xfrm>
          </p:grpSpPr>
          <p:sp>
            <p:nvSpPr>
              <p:cNvPr id="585"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6"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588"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589"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590"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592" name="image27.png" descr="image27.png"/>
          <p:cNvPicPr>
            <a:picLocks noChangeAspect="1"/>
          </p:cNvPicPr>
          <p:nvPr/>
        </p:nvPicPr>
        <p:blipFill>
          <a:blip r:embed="rId3">
            <a:extLst/>
          </a:blip>
          <a:stretch>
            <a:fillRect/>
          </a:stretch>
        </p:blipFill>
        <p:spPr>
          <a:xfrm>
            <a:off x="1200325" y="5198772"/>
            <a:ext cx="4612300" cy="1805886"/>
          </a:xfrm>
          <a:prstGeom prst="rect">
            <a:avLst/>
          </a:prstGeom>
          <a:ln w="12700">
            <a:miter lim="400000"/>
          </a:ln>
        </p:spPr>
      </p:pic>
      <p:sp>
        <p:nvSpPr>
          <p:cNvPr id="593" name="信号调理装置"/>
          <p:cNvSpPr>
            <a:spLocks noGrp="1"/>
          </p:cNvSpPr>
          <p:nvPr>
            <p:ph type="title"/>
          </p:nvPr>
        </p:nvSpPr>
        <p:spPr>
          <a:prstGeom prst="rect">
            <a:avLst/>
          </a:prstGeom>
        </p:spPr>
        <p:txBody>
          <a:bodyPr/>
          <a:lstStyle/>
          <a:p>
            <a:r>
              <a:t>信号调理装置</a:t>
            </a:r>
          </a:p>
        </p:txBody>
      </p:sp>
      <p:pic>
        <p:nvPicPr>
          <p:cNvPr id="594" name="图像" descr="图像"/>
          <p:cNvPicPr>
            <a:picLocks noChangeAspect="1"/>
          </p:cNvPicPr>
          <p:nvPr/>
        </p:nvPicPr>
        <p:blipFill>
          <a:blip r:embed="rId4">
            <a:extLst/>
          </a:blip>
          <a:stretch>
            <a:fillRect/>
          </a:stretch>
        </p:blipFill>
        <p:spPr>
          <a:xfrm>
            <a:off x="6344275" y="5233635"/>
            <a:ext cx="6032501" cy="3302001"/>
          </a:xfrm>
          <a:prstGeom prst="rect">
            <a:avLst/>
          </a:prstGeom>
          <a:ln w="12700">
            <a:miter lim="400000"/>
          </a:ln>
        </p:spPr>
      </p:pic>
      <p:pic>
        <p:nvPicPr>
          <p:cNvPr id="595" name="图像" descr="图像"/>
          <p:cNvPicPr>
            <a:picLocks noChangeAspect="1"/>
          </p:cNvPicPr>
          <p:nvPr/>
        </p:nvPicPr>
        <p:blipFill>
          <a:blip r:embed="rId5">
            <a:extLst/>
          </a:blip>
          <a:stretch>
            <a:fillRect/>
          </a:stretch>
        </p:blipFill>
        <p:spPr>
          <a:xfrm>
            <a:off x="869399" y="5194870"/>
            <a:ext cx="4546601" cy="4368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1" animBg="1" advAuto="0"/>
      <p:bldP spid="591" grpId="2" animBg="1" advAuto="0"/>
      <p:bldP spid="592" grpId="4" animBg="1" advAuto="0"/>
      <p:bldP spid="594" grpId="5" animBg="1" advAuto="0"/>
      <p:bldP spid="595"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 name="Group 707"/>
          <p:cNvGrpSpPr/>
          <p:nvPr/>
        </p:nvGrpSpPr>
        <p:grpSpPr>
          <a:xfrm>
            <a:off x="2600124" y="1652272"/>
            <a:ext cx="7804552" cy="1654772"/>
            <a:chOff x="0" y="0"/>
            <a:chExt cx="7804550" cy="1654771"/>
          </a:xfrm>
        </p:grpSpPr>
        <p:grpSp>
          <p:nvGrpSpPr>
            <p:cNvPr id="603" name="Group 694"/>
            <p:cNvGrpSpPr/>
            <p:nvPr/>
          </p:nvGrpSpPr>
          <p:grpSpPr>
            <a:xfrm>
              <a:off x="2886822" y="0"/>
              <a:ext cx="2030907" cy="563247"/>
              <a:chOff x="0" y="0"/>
              <a:chExt cx="2030905" cy="563246"/>
            </a:xfrm>
          </p:grpSpPr>
          <p:sp>
            <p:nvSpPr>
              <p:cNvPr id="599"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02" name="Group 693"/>
              <p:cNvGrpSpPr/>
              <p:nvPr/>
            </p:nvGrpSpPr>
            <p:grpSpPr>
              <a:xfrm>
                <a:off x="25690" y="14471"/>
                <a:ext cx="1978175" cy="520531"/>
                <a:chOff x="0" y="0"/>
                <a:chExt cx="1978174" cy="520529"/>
              </a:xfrm>
            </p:grpSpPr>
            <p:sp>
              <p:nvSpPr>
                <p:cNvPr id="600"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606" name="Group 697"/>
            <p:cNvGrpSpPr/>
            <p:nvPr/>
          </p:nvGrpSpPr>
          <p:grpSpPr>
            <a:xfrm>
              <a:off x="0" y="1207733"/>
              <a:ext cx="2160003" cy="447039"/>
              <a:chOff x="0" y="0"/>
              <a:chExt cx="2160002" cy="447038"/>
            </a:xfrm>
          </p:grpSpPr>
          <p:sp>
            <p:nvSpPr>
              <p:cNvPr id="604"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5"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609" name="Group 700"/>
            <p:cNvGrpSpPr/>
            <p:nvPr/>
          </p:nvGrpSpPr>
          <p:grpSpPr>
            <a:xfrm>
              <a:off x="2822273" y="1207733"/>
              <a:ext cx="2160003" cy="447039"/>
              <a:chOff x="0" y="0"/>
              <a:chExt cx="2160002" cy="447038"/>
            </a:xfrm>
          </p:grpSpPr>
          <p:sp>
            <p:nvSpPr>
              <p:cNvPr id="607"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8"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612" name="Group 703"/>
            <p:cNvGrpSpPr/>
            <p:nvPr/>
          </p:nvGrpSpPr>
          <p:grpSpPr>
            <a:xfrm>
              <a:off x="5644549" y="1207733"/>
              <a:ext cx="2160002" cy="447039"/>
              <a:chOff x="0" y="0"/>
              <a:chExt cx="2160001" cy="447038"/>
            </a:xfrm>
          </p:grpSpPr>
          <p:sp>
            <p:nvSpPr>
              <p:cNvPr id="610"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11"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613"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14"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615"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617" name="Picture 2" descr="Picture 2"/>
          <p:cNvPicPr>
            <a:picLocks noChangeAspect="1"/>
          </p:cNvPicPr>
          <p:nvPr/>
        </p:nvPicPr>
        <p:blipFill>
          <a:blip r:embed="rId3">
            <a:extLst/>
          </a:blip>
          <a:stretch>
            <a:fillRect/>
          </a:stretch>
        </p:blipFill>
        <p:spPr>
          <a:xfrm>
            <a:off x="7183516" y="6322281"/>
            <a:ext cx="4354018" cy="2513735"/>
          </a:xfrm>
          <a:prstGeom prst="rect">
            <a:avLst/>
          </a:prstGeom>
          <a:ln w="12700">
            <a:miter lim="400000"/>
          </a:ln>
        </p:spPr>
      </p:pic>
      <p:pic>
        <p:nvPicPr>
          <p:cNvPr id="618" name="Picture 3" descr="Picture 3"/>
          <p:cNvPicPr>
            <a:picLocks noChangeAspect="1"/>
          </p:cNvPicPr>
          <p:nvPr/>
        </p:nvPicPr>
        <p:blipFill>
          <a:blip r:embed="rId4">
            <a:extLst/>
          </a:blip>
          <a:stretch>
            <a:fillRect/>
          </a:stretch>
        </p:blipFill>
        <p:spPr>
          <a:xfrm>
            <a:off x="7351373" y="3743537"/>
            <a:ext cx="4018304" cy="2458719"/>
          </a:xfrm>
          <a:prstGeom prst="rect">
            <a:avLst/>
          </a:prstGeom>
          <a:ln w="12700">
            <a:miter lim="400000"/>
          </a:ln>
        </p:spPr>
      </p:pic>
      <p:pic>
        <p:nvPicPr>
          <p:cNvPr id="619" name="图像" descr="图像"/>
          <p:cNvPicPr>
            <a:picLocks noChangeAspect="1"/>
          </p:cNvPicPr>
          <p:nvPr/>
        </p:nvPicPr>
        <p:blipFill>
          <a:blip r:embed="rId5">
            <a:extLst/>
          </a:blip>
          <a:stretch>
            <a:fillRect/>
          </a:stretch>
        </p:blipFill>
        <p:spPr>
          <a:xfrm>
            <a:off x="1211960" y="4353580"/>
            <a:ext cx="4622801" cy="2933701"/>
          </a:xfrm>
          <a:prstGeom prst="rect">
            <a:avLst/>
          </a:prstGeom>
          <a:ln w="12700">
            <a:miter lim="400000"/>
          </a:ln>
        </p:spPr>
      </p:pic>
      <p:sp>
        <p:nvSpPr>
          <p:cNvPr id="620" name="信号调理装置"/>
          <p:cNvSpPr>
            <a:spLocks noGrp="1"/>
          </p:cNvSpPr>
          <p:nvPr>
            <p:ph type="title"/>
          </p:nvPr>
        </p:nvSpPr>
        <p:spPr>
          <a:prstGeom prst="rect">
            <a:avLst/>
          </a:prstGeom>
        </p:spPr>
        <p:txBody>
          <a:bodyPr/>
          <a:lstStyle/>
          <a:p>
            <a:r>
              <a:t>信号调理装置</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3" animBg="1" advAuto="0"/>
      <p:bldP spid="618" grpId="2" animBg="1" advAuto="0"/>
      <p:bldP spid="619" grpId="1"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TotalTime>
  <Words>993</Words>
  <Application>Microsoft Office PowerPoint</Application>
  <PresentationFormat>自定义</PresentationFormat>
  <Paragraphs>282</Paragraphs>
  <Slides>40</Slides>
  <Notes>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40</vt:i4>
      </vt:variant>
    </vt:vector>
  </HeadingPairs>
  <TitlesOfParts>
    <vt:vector size="57" baseType="lpstr">
      <vt:lpstr>Hannotate SC Bold</vt:lpstr>
      <vt:lpstr>Heiti SC Medium</vt:lpstr>
      <vt:lpstr>Helvetica Light</vt:lpstr>
      <vt:lpstr>Helvetica Neue</vt:lpstr>
      <vt:lpstr>Helvetica Neue Light</vt:lpstr>
      <vt:lpstr>Helvetica Neue Medium</vt:lpstr>
      <vt:lpstr>Helvetica Neue Thin</vt:lpstr>
      <vt:lpstr>PingFang SC Regular</vt:lpstr>
      <vt:lpstr>PingFang SC Semibold</vt:lpstr>
      <vt:lpstr>华文楷体</vt:lpstr>
      <vt:lpstr>华文中宋</vt:lpstr>
      <vt:lpstr>宋体</vt:lpstr>
      <vt:lpstr>Arial</vt:lpstr>
      <vt:lpstr>Cambria Math</vt:lpstr>
      <vt:lpstr>Franklin Gothic Medium</vt:lpstr>
      <vt:lpstr>Helvetica</vt:lpstr>
      <vt:lpstr>White</vt:lpstr>
      <vt:lpstr>检测技术与仪器</vt:lpstr>
      <vt:lpstr>检测系统设计</vt:lpstr>
      <vt:lpstr>传感器</vt:lpstr>
      <vt:lpstr>传感器</vt:lpstr>
      <vt:lpstr>传感器</vt:lpstr>
      <vt:lpstr>检测系统设计</vt:lpstr>
      <vt:lpstr>信号调理装置</vt:lpstr>
      <vt:lpstr>信号调理装置</vt:lpstr>
      <vt:lpstr>信号调理装置</vt:lpstr>
      <vt:lpstr>信号调理</vt:lpstr>
      <vt:lpstr>信号调理</vt:lpstr>
      <vt:lpstr>PowerPoint 演示文稿</vt:lpstr>
      <vt:lpstr>检测系统设计</vt:lpstr>
      <vt:lpstr>数据采集</vt:lpstr>
      <vt:lpstr>数据采集</vt:lpstr>
      <vt:lpstr>数据采集</vt:lpstr>
      <vt:lpstr>数据采集</vt:lpstr>
      <vt:lpstr>数据采集</vt:lpstr>
      <vt:lpstr>信号处理</vt:lpstr>
      <vt:lpstr>微控制器</vt:lpstr>
      <vt:lpstr>PowerPoint 演示文稿</vt:lpstr>
      <vt:lpstr>PowerPoint 演示文稿</vt:lpstr>
      <vt:lpstr>PowerPoint 演示文稿</vt:lpstr>
      <vt:lpstr>PowerPoint 演示文稿</vt:lpstr>
      <vt:lpstr>微处理器</vt:lpstr>
      <vt:lpstr>微处理器</vt:lpstr>
      <vt:lpstr>微处理器</vt:lpstr>
      <vt:lpstr>微处理器</vt:lpstr>
      <vt:lpstr>稳压电源</vt:lpstr>
      <vt:lpstr>信号处理</vt:lpstr>
      <vt:lpstr>PowerPoint 演示文稿</vt:lpstr>
      <vt:lpstr>短时傅里叶变换</vt:lpstr>
      <vt:lpstr>PowerPoint 演示文稿</vt:lpstr>
      <vt:lpstr>PowerPoint 演示文稿</vt:lpstr>
      <vt:lpstr>PowerPoint 演示文稿</vt:lpstr>
      <vt:lpstr>PowerPoint 演示文稿</vt:lpstr>
      <vt:lpstr>PowerPoint 演示文稿</vt:lpstr>
      <vt:lpstr>PowerPoint 演示文稿</vt:lpstr>
      <vt:lpstr>信号处理</vt:lpstr>
      <vt:lpstr>信号处理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4</cp:revision>
  <dcterms:modified xsi:type="dcterms:W3CDTF">2019-09-16T06:37:51Z</dcterms:modified>
</cp:coreProperties>
</file>